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61" r:id="rId5"/>
    <p:sldId id="583" r:id="rId6"/>
    <p:sldId id="590" r:id="rId7"/>
    <p:sldId id="576" r:id="rId8"/>
    <p:sldId id="578" r:id="rId9"/>
    <p:sldId id="577" r:id="rId10"/>
    <p:sldId id="580" r:id="rId11"/>
    <p:sldId id="589" r:id="rId12"/>
    <p:sldId id="592" r:id="rId13"/>
    <p:sldId id="594" r:id="rId14"/>
    <p:sldId id="593" r:id="rId15"/>
    <p:sldId id="596" r:id="rId16"/>
    <p:sldId id="597" r:id="rId17"/>
    <p:sldId id="599" r:id="rId18"/>
    <p:sldId id="598" r:id="rId19"/>
    <p:sldId id="600" r:id="rId20"/>
    <p:sldId id="601" r:id="rId21"/>
    <p:sldId id="602" r:id="rId22"/>
    <p:sldId id="607" r:id="rId23"/>
    <p:sldId id="604" r:id="rId24"/>
    <p:sldId id="605" r:id="rId25"/>
    <p:sldId id="603" r:id="rId26"/>
    <p:sldId id="606" r:id="rId27"/>
    <p:sldId id="591" r:id="rId28"/>
    <p:sldId id="588" r:id="rId29"/>
    <p:sldId id="340" r:id="rId30"/>
  </p:sldIdLst>
  <p:sldSz cx="12192000" cy="6858000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395779"/>
    <a:srgbClr val="455B70"/>
    <a:srgbClr val="FCD9AA"/>
    <a:srgbClr val="FAB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Destaqu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5905" autoAdjust="0"/>
  </p:normalViewPr>
  <p:slideViewPr>
    <p:cSldViewPr snapToGrid="0">
      <p:cViewPr varScale="1">
        <p:scale>
          <a:sx n="84" d="100"/>
          <a:sy n="84" d="100"/>
        </p:scale>
        <p:origin x="4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D0EB7-CD36-4BA0-B05C-68AF1AC27F35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2B4C7-7708-462B-AAD8-38C7014F2DC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7945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C7A6B-87B6-442E-A9EE-885495262BF5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5A1A2-3B1F-4AD5-ADDC-81BBAE27F7C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4208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7502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1894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7829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0684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0685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6344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8969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9518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9206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9593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1757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6064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291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8932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8940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7573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4484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8987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6296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4178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5574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4415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16005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5A1A2-3B1F-4AD5-ADDC-81BBAE27F7C0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8510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79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804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60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319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4616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191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4590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790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93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849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345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2558F-5654-4DC8-A8DB-5291C9D6D3BF}" type="datetimeFigureOut">
              <a:rPr lang="pt-PT" smtClean="0"/>
              <a:t>05/06/2026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7E17-7A72-40C5-AFAF-15914B5FD3A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02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erse@erse.pt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8542" y="2641118"/>
            <a:ext cx="10305624" cy="1436134"/>
          </a:xfrm>
        </p:spPr>
        <p:txBody>
          <a:bodyPr>
            <a:noAutofit/>
          </a:bodyPr>
          <a:lstStyle/>
          <a:p>
            <a:r>
              <a:rPr lang="pt-PT" sz="32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Iberian</a:t>
            </a:r>
            <a:r>
              <a:rPr lang="pt-PT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Blackout 2025</a:t>
            </a:r>
            <a:br>
              <a:rPr lang="pt-PT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pt-PT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P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ICER - </a:t>
            </a:r>
            <a:r>
              <a:rPr lang="pt-PT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Reliability</a:t>
            </a:r>
            <a:r>
              <a:rPr lang="pt-P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PT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Working</a:t>
            </a:r>
            <a:r>
              <a:rPr lang="pt-P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PT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Group</a:t>
            </a:r>
            <a:r>
              <a:rPr lang="pt-PT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PT" sz="3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Webinar</a:t>
            </a:r>
            <a:endParaRPr lang="pt-PT" sz="3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27644" y="5420947"/>
            <a:ext cx="1607420" cy="350120"/>
          </a:xfrm>
        </p:spPr>
        <p:txBody>
          <a:bodyPr>
            <a:noAutofit/>
          </a:bodyPr>
          <a:lstStyle/>
          <a:p>
            <a:r>
              <a:rPr lang="pt-PT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June</a:t>
            </a:r>
            <a:r>
              <a:rPr lang="pt-PT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2, 2026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12192000" cy="1122363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Retângulo 5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770" y="253748"/>
            <a:ext cx="2059396" cy="5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9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Topics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3C2BDD25-F54B-4BE0-9FC0-06BFCC70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237"/>
            <a:ext cx="10515600" cy="4985726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System</a:t>
            </a:r>
            <a:r>
              <a:rPr lang="pt-PT" dirty="0"/>
              <a:t> </a:t>
            </a:r>
            <a:r>
              <a:rPr lang="pt-PT" dirty="0" err="1"/>
              <a:t>Conditions</a:t>
            </a:r>
            <a:r>
              <a:rPr lang="pt-PT" dirty="0"/>
              <a:t> </a:t>
            </a:r>
          </a:p>
          <a:p>
            <a:pPr lvl="1">
              <a:lnSpc>
                <a:spcPct val="150000"/>
              </a:lnSpc>
            </a:pPr>
            <a:r>
              <a:rPr lang="pt-PT" sz="2000" dirty="0" err="1"/>
              <a:t>Significance</a:t>
            </a:r>
            <a:r>
              <a:rPr lang="pt-PT" sz="2000" dirty="0"/>
              <a:t> </a:t>
            </a:r>
            <a:r>
              <a:rPr lang="pt-PT" sz="2000" dirty="0" err="1"/>
              <a:t>of</a:t>
            </a:r>
            <a:r>
              <a:rPr lang="pt-PT" sz="2000" dirty="0"/>
              <a:t> </a:t>
            </a:r>
            <a:r>
              <a:rPr lang="pt-PT" sz="2000" dirty="0" err="1"/>
              <a:t>the</a:t>
            </a:r>
            <a:r>
              <a:rPr lang="pt-PT" sz="2000" dirty="0"/>
              <a:t> </a:t>
            </a:r>
            <a:r>
              <a:rPr lang="pt-PT" sz="2000" dirty="0" err="1"/>
              <a:t>incident</a:t>
            </a:r>
            <a:endParaRPr lang="pt-PT" sz="2000" dirty="0"/>
          </a:p>
          <a:p>
            <a:pPr lvl="1">
              <a:lnSpc>
                <a:spcPct val="150000"/>
              </a:lnSpc>
            </a:pPr>
            <a:r>
              <a:rPr lang="pt-PT" sz="2000" dirty="0" err="1"/>
              <a:t>Power</a:t>
            </a:r>
            <a:r>
              <a:rPr lang="pt-PT" sz="2000" dirty="0"/>
              <a:t> </a:t>
            </a:r>
            <a:r>
              <a:rPr lang="pt-PT" sz="2000" dirty="0" err="1"/>
              <a:t>system</a:t>
            </a:r>
            <a:r>
              <a:rPr lang="pt-PT" sz="2000" dirty="0"/>
              <a:t> </a:t>
            </a:r>
            <a:r>
              <a:rPr lang="pt-PT" sz="2000" dirty="0" err="1"/>
              <a:t>fundamentals</a:t>
            </a:r>
            <a:endParaRPr lang="pt-PT" sz="2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Iberian</a:t>
            </a:r>
            <a:r>
              <a:rPr lang="pt-PT" dirty="0"/>
              <a:t> Blackout</a:t>
            </a:r>
          </a:p>
          <a:p>
            <a:pPr lvl="1">
              <a:lnSpc>
                <a:spcPct val="150000"/>
              </a:lnSpc>
            </a:pPr>
            <a:r>
              <a:rPr lang="pt-PT" sz="2000" dirty="0" err="1"/>
              <a:t>The</a:t>
            </a:r>
            <a:r>
              <a:rPr lang="pt-PT" sz="2000" dirty="0"/>
              <a:t> </a:t>
            </a:r>
            <a:r>
              <a:rPr lang="pt-PT" sz="2000" dirty="0" err="1"/>
              <a:t>incident</a:t>
            </a:r>
            <a:endParaRPr lang="pt-PT" sz="2000" dirty="0"/>
          </a:p>
          <a:p>
            <a:pPr lvl="1">
              <a:lnSpc>
                <a:spcPct val="150000"/>
              </a:lnSpc>
            </a:pPr>
            <a:r>
              <a:rPr lang="pt-PT" sz="2000" dirty="0" err="1"/>
              <a:t>Restauration</a:t>
            </a:r>
            <a:r>
              <a:rPr lang="pt-PT" sz="2000" dirty="0"/>
              <a:t> </a:t>
            </a:r>
            <a:r>
              <a:rPr lang="pt-PT" sz="2000" dirty="0" err="1"/>
              <a:t>process</a:t>
            </a:r>
            <a:endParaRPr lang="en-US" sz="2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Conclusions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6467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3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Topics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3C2BDD25-F54B-4BE0-9FC0-06BFCC70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237"/>
            <a:ext cx="10515600" cy="4985726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System</a:t>
            </a:r>
            <a:r>
              <a:rPr lang="pt-PT" dirty="0"/>
              <a:t> </a:t>
            </a:r>
            <a:r>
              <a:rPr lang="pt-PT" dirty="0" err="1"/>
              <a:t>Conditions</a:t>
            </a:r>
            <a:r>
              <a:rPr lang="pt-PT" dirty="0"/>
              <a:t> </a:t>
            </a:r>
          </a:p>
          <a:p>
            <a:pPr lvl="1">
              <a:lnSpc>
                <a:spcPct val="150000"/>
              </a:lnSpc>
            </a:pPr>
            <a:r>
              <a:rPr lang="pt-PT" sz="2000" dirty="0" err="1"/>
              <a:t>Significance</a:t>
            </a:r>
            <a:r>
              <a:rPr lang="pt-PT" sz="2000" dirty="0"/>
              <a:t> </a:t>
            </a:r>
            <a:r>
              <a:rPr lang="pt-PT" sz="2000" dirty="0" err="1"/>
              <a:t>of</a:t>
            </a:r>
            <a:r>
              <a:rPr lang="pt-PT" sz="2000" dirty="0"/>
              <a:t> </a:t>
            </a:r>
            <a:r>
              <a:rPr lang="pt-PT" sz="2000" dirty="0" err="1"/>
              <a:t>the</a:t>
            </a:r>
            <a:r>
              <a:rPr lang="pt-PT" sz="2000" dirty="0"/>
              <a:t> </a:t>
            </a:r>
            <a:r>
              <a:rPr lang="pt-PT" sz="2000" dirty="0" err="1"/>
              <a:t>incident</a:t>
            </a:r>
            <a:endParaRPr lang="pt-PT" sz="2000" dirty="0"/>
          </a:p>
          <a:p>
            <a:pPr lvl="1">
              <a:lnSpc>
                <a:spcPct val="150000"/>
              </a:lnSpc>
            </a:pPr>
            <a:r>
              <a:rPr lang="pt-PT" sz="2000" dirty="0" err="1"/>
              <a:t>Power</a:t>
            </a:r>
            <a:r>
              <a:rPr lang="pt-PT" sz="2000" dirty="0"/>
              <a:t> </a:t>
            </a:r>
            <a:r>
              <a:rPr lang="pt-PT" sz="2000" dirty="0" err="1"/>
              <a:t>system</a:t>
            </a:r>
            <a:r>
              <a:rPr lang="pt-PT" sz="2000" dirty="0"/>
              <a:t> </a:t>
            </a:r>
            <a:r>
              <a:rPr lang="pt-PT" sz="2000" dirty="0" err="1"/>
              <a:t>fundamentals</a:t>
            </a:r>
            <a:endParaRPr lang="pt-PT" sz="2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Iberian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Blackout</a:t>
            </a: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incident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Restauration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process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198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4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Significance of the incident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4"/>
          <p:cNvSpPr>
            <a:spLocks noGrp="1"/>
          </p:cNvSpPr>
          <p:nvPr>
            <p:ph idx="1"/>
          </p:nvPr>
        </p:nvSpPr>
        <p:spPr>
          <a:xfrm>
            <a:off x="413238" y="1208555"/>
            <a:ext cx="5059443" cy="5259883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39393E"/>
                </a:solidFill>
                <a:latin typeface="+mj-lt"/>
              </a:rPr>
              <a:t>On 28 April 2025, at 12:33 CEST, continental Spain and Portugal suffered a blackout.</a:t>
            </a:r>
          </a:p>
          <a:p>
            <a:pPr algn="just"/>
            <a:r>
              <a:rPr lang="en-US" sz="2400" b="0" i="0" u="none" strike="noStrike" baseline="0" dirty="0">
                <a:solidFill>
                  <a:srgbClr val="39393E"/>
                </a:solidFill>
                <a:latin typeface="+mj-lt"/>
              </a:rPr>
              <a:t>A small area in the South of France (at the border with Spain) was also affected during a very short period of time. </a:t>
            </a:r>
          </a:p>
          <a:p>
            <a:pPr algn="just"/>
            <a:r>
              <a:rPr lang="en-US" sz="2400" b="0" i="0" u="none" strike="noStrike" baseline="0" dirty="0">
                <a:solidFill>
                  <a:srgbClr val="39393E"/>
                </a:solidFill>
                <a:latin typeface="+mj-lt"/>
              </a:rPr>
              <a:t>The rest of the European power system did not experience any relevant disturbance resulting from the incident.</a:t>
            </a:r>
          </a:p>
          <a:p>
            <a:pPr algn="just"/>
            <a:r>
              <a:rPr lang="en-US" sz="2400" b="1" i="0" u="none" strike="noStrike" baseline="0" dirty="0">
                <a:solidFill>
                  <a:srgbClr val="39393E"/>
                </a:solidFill>
                <a:latin typeface="+mj-lt"/>
              </a:rPr>
              <a:t>This was the most severe blackout on the European power system in over 20 years, and the first ever of its kind (overvoltage)</a:t>
            </a:r>
            <a:r>
              <a:rPr lang="en-US" sz="2400" b="0" i="0" u="none" strike="noStrike" baseline="0" dirty="0">
                <a:solidFill>
                  <a:srgbClr val="39393E"/>
                </a:solidFill>
                <a:latin typeface="+mj-lt"/>
              </a:rPr>
              <a:t>.</a:t>
            </a:r>
          </a:p>
          <a:p>
            <a:pPr algn="just"/>
            <a:r>
              <a:rPr lang="en-US" sz="2400" b="0" i="0" u="none" strike="noStrike" baseline="0" dirty="0">
                <a:solidFill>
                  <a:srgbClr val="39393E"/>
                </a:solidFill>
                <a:latin typeface="+mj-lt"/>
              </a:rPr>
              <a:t>It had major repercussions for citizens and society.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6FE7FC-C64E-4B0A-B7FF-BABF418A5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032386"/>
            <a:ext cx="5149726" cy="516413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DB77188-1452-41A0-AC76-0E92944C882A}"/>
              </a:ext>
            </a:extLst>
          </p:cNvPr>
          <p:cNvSpPr txBox="1"/>
          <p:nvPr/>
        </p:nvSpPr>
        <p:spPr>
          <a:xfrm>
            <a:off x="659674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</p:spTree>
    <p:extLst>
      <p:ext uri="{BB962C8B-B14F-4D97-AF65-F5344CB8AC3E}">
        <p14:creationId xmlns:p14="http://schemas.microsoft.com/office/powerpoint/2010/main" val="376742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5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Power system fundamentals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4"/>
          <p:cNvSpPr>
            <a:spLocks noGrp="1"/>
          </p:cNvSpPr>
          <p:nvPr>
            <p:ph idx="1"/>
          </p:nvPr>
        </p:nvSpPr>
        <p:spPr>
          <a:xfrm>
            <a:off x="616801" y="3774642"/>
            <a:ext cx="11138514" cy="2661506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rgbClr val="000000"/>
                </a:solidFill>
                <a:latin typeface="+mj-lt"/>
              </a:rPr>
              <a:t>Alternating Current (AC) Power grids stand on the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stability of the frequency and voltage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.</a:t>
            </a:r>
          </a:p>
          <a:p>
            <a:pPr algn="just"/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Without voltage and frequency within pre-determined ranges the grid collapses.</a:t>
            </a:r>
          </a:p>
          <a:p>
            <a:pPr algn="just"/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In AC grids the current alternating wave is not always aligned with the voltage. This fact creates Reactive 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ower (Q) that oscillates between its source and the load with average value 0.</a:t>
            </a:r>
          </a:p>
          <a:p>
            <a:pPr algn="just"/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Reactive Power results from electrical components that shift the current wave in relation to the voltage wave thus creating a phase angle </a:t>
            </a:r>
            <a:r>
              <a:rPr lang="en-US" sz="2000" i="0" u="none" strike="noStrike" baseline="0" dirty="0">
                <a:solidFill>
                  <a:srgbClr val="000000"/>
                </a:solidFill>
                <a:latin typeface="+mj-lt"/>
              </a:rPr>
              <a:t>𝝋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. These components can either create a lag (inductive) or create a lead (capacitive) -&gt; Power Factor (PF)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≠</a:t>
            </a:r>
            <a:r>
              <a:rPr lang="en-US" sz="2200" b="0" i="0" u="none" strike="noStrike" baseline="0" dirty="0">
                <a:solidFill>
                  <a:srgbClr val="000000"/>
                </a:solidFill>
                <a:ea typeface="Cambria Math" panose="02040503050406030204" pitchFamily="18" charset="0"/>
              </a:rPr>
              <a:t>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  <a:ea typeface="Cambria Math" panose="02040503050406030204" pitchFamily="18" charset="0"/>
              </a:rPr>
              <a:t>0</a:t>
            </a:r>
            <a:r>
              <a:rPr lang="en-US" sz="2200" b="0" i="0" u="none" strike="noStrike" baseline="0" dirty="0">
                <a:solidFill>
                  <a:srgbClr val="000000"/>
                </a:solidFill>
                <a:ea typeface="Cambria Math" panose="02040503050406030204" pitchFamily="18" charset="0"/>
              </a:rPr>
              <a:t>.</a:t>
            </a:r>
            <a:endParaRPr lang="en-US" sz="22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613B2F-D58B-47E3-B92C-1933459E2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238" y="1166072"/>
            <a:ext cx="11342078" cy="230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4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6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Power system fundamentals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4"/>
          <p:cNvSpPr>
            <a:spLocks noGrp="1"/>
          </p:cNvSpPr>
          <p:nvPr>
            <p:ph idx="1"/>
          </p:nvPr>
        </p:nvSpPr>
        <p:spPr>
          <a:xfrm>
            <a:off x="436685" y="1208093"/>
            <a:ext cx="6119758" cy="5592879"/>
          </a:xfrm>
        </p:spPr>
        <p:txBody>
          <a:bodyPr>
            <a:normAutofit/>
          </a:bodyPr>
          <a:lstStyle/>
          <a:p>
            <a:pPr algn="just"/>
            <a:r>
              <a:rPr lang="en-US" sz="2200" b="1" i="0" u="none" strike="noStrike" baseline="0" dirty="0">
                <a:solidFill>
                  <a:srgbClr val="000000"/>
                </a:solidFill>
                <a:latin typeface="+mj-lt"/>
              </a:rPr>
              <a:t>Generation and consumption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of power can be in </a:t>
            </a:r>
            <a:r>
              <a:rPr lang="en-US" sz="2200" b="1" i="0" u="none" strike="noStrike" baseline="0" dirty="0">
                <a:solidFill>
                  <a:srgbClr val="000000"/>
                </a:solidFill>
                <a:latin typeface="+mj-lt"/>
              </a:rPr>
              <a:t>one of 4 quadrants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, depending on the generation and consumption of </a:t>
            </a:r>
            <a:r>
              <a:rPr lang="en-US" sz="2200" b="1" i="0" u="none" strike="noStrike" baseline="0" dirty="0">
                <a:solidFill>
                  <a:srgbClr val="000000"/>
                </a:solidFill>
                <a:latin typeface="+mj-lt"/>
              </a:rPr>
              <a:t>active and reactive power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+mj-lt"/>
              </a:rPr>
              <a:t>.</a:t>
            </a:r>
          </a:p>
          <a:p>
            <a:pPr algn="just"/>
            <a:r>
              <a:rPr lang="pt-PT" sz="2200" b="0" i="0" u="none" strike="noStrike" baseline="0" dirty="0" err="1">
                <a:solidFill>
                  <a:srgbClr val="000000"/>
                </a:solidFill>
                <a:latin typeface="+mj-lt"/>
              </a:rPr>
              <a:t>Synchronous</a:t>
            </a:r>
            <a:r>
              <a:rPr lang="pt-PT" sz="2200" b="0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pt-PT" sz="2200" dirty="0" err="1">
                <a:solidFill>
                  <a:srgbClr val="000000"/>
                </a:solidFill>
                <a:latin typeface="+mj-lt"/>
              </a:rPr>
              <a:t>G</a:t>
            </a:r>
            <a:r>
              <a:rPr lang="pt-PT" sz="2200" b="0" i="0" u="none" strike="noStrike" baseline="0" dirty="0" err="1">
                <a:solidFill>
                  <a:srgbClr val="000000"/>
                </a:solidFill>
                <a:latin typeface="+mj-lt"/>
              </a:rPr>
              <a:t>enerators</a:t>
            </a:r>
            <a:r>
              <a:rPr lang="pt-PT" sz="2200" b="0" i="0" u="none" strike="noStrike" baseline="0" dirty="0">
                <a:solidFill>
                  <a:srgbClr val="000000"/>
                </a:solidFill>
                <a:latin typeface="+mj-lt"/>
              </a:rPr>
              <a:t> (</a:t>
            </a:r>
            <a:r>
              <a:rPr lang="pt-PT" sz="2200" b="0" i="0" u="none" strike="noStrike" baseline="0" dirty="0" err="1">
                <a:solidFill>
                  <a:srgbClr val="000000"/>
                </a:solidFill>
                <a:latin typeface="+mj-lt"/>
              </a:rPr>
              <a:t>SGs</a:t>
            </a:r>
            <a:r>
              <a:rPr lang="pt-PT" sz="2200" b="0" i="0" u="none" strike="noStrike" baseline="0" dirty="0">
                <a:solidFill>
                  <a:srgbClr val="000000"/>
                </a:solidFill>
                <a:latin typeface="+mj-lt"/>
              </a:rPr>
              <a:t>) </a:t>
            </a:r>
            <a:r>
              <a:rPr lang="pt-PT" sz="2200" b="0" i="0" u="none" strike="noStrike" baseline="0" dirty="0" err="1">
                <a:solidFill>
                  <a:srgbClr val="000000"/>
                </a:solidFill>
                <a:latin typeface="+mj-lt"/>
              </a:rPr>
              <a:t>or</a:t>
            </a:r>
            <a:r>
              <a:rPr lang="pt-PT" sz="2200" b="0" i="0" u="none" strike="noStrike" baseline="0" dirty="0">
                <a:solidFill>
                  <a:srgbClr val="000000"/>
                </a:solidFill>
                <a:latin typeface="+mj-lt"/>
              </a:rPr>
              <a:t> Inverter </a:t>
            </a:r>
            <a:r>
              <a:rPr lang="pt-PT" sz="2200" dirty="0" err="1">
                <a:solidFill>
                  <a:srgbClr val="000000"/>
                </a:solidFill>
                <a:latin typeface="+mj-lt"/>
              </a:rPr>
              <a:t>B</a:t>
            </a:r>
            <a:r>
              <a:rPr lang="pt-PT" sz="2200" b="0" i="0" u="none" strike="noStrike" baseline="0" dirty="0" err="1">
                <a:latin typeface="+mj-lt"/>
              </a:rPr>
              <a:t>ased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dirty="0" err="1">
                <a:latin typeface="+mj-lt"/>
              </a:rPr>
              <a:t>R</a:t>
            </a:r>
            <a:r>
              <a:rPr lang="pt-PT" sz="2200" b="0" i="0" u="none" strike="noStrike" baseline="0" dirty="0" err="1">
                <a:latin typeface="+mj-lt"/>
              </a:rPr>
              <a:t>esources</a:t>
            </a:r>
            <a:r>
              <a:rPr lang="pt-PT" sz="2200" b="0" i="0" u="none" strike="noStrike" baseline="0" dirty="0">
                <a:latin typeface="+mj-lt"/>
              </a:rPr>
              <a:t> (</a:t>
            </a:r>
            <a:r>
              <a:rPr lang="pt-PT" sz="2200" b="0" i="0" u="none" strike="noStrike" baseline="0" dirty="0" err="1">
                <a:latin typeface="+mj-lt"/>
              </a:rPr>
              <a:t>IBRs</a:t>
            </a:r>
            <a:r>
              <a:rPr lang="pt-PT" sz="2200" b="0" i="0" u="none" strike="noStrike" baseline="0" dirty="0">
                <a:latin typeface="+mj-lt"/>
              </a:rPr>
              <a:t>) </a:t>
            </a:r>
            <a:r>
              <a:rPr lang="en-US" sz="2200" b="0" i="0" u="none" strike="noStrike" baseline="0" dirty="0">
                <a:latin typeface="+mj-lt"/>
              </a:rPr>
              <a:t>can generate or consume in one or several of 4 P</a:t>
            </a:r>
            <a:r>
              <a:rPr lang="pt-PT" sz="2200" b="0" i="0" u="none" strike="noStrike" baseline="0" dirty="0">
                <a:latin typeface="+mj-lt"/>
              </a:rPr>
              <a:t>-Q </a:t>
            </a:r>
            <a:r>
              <a:rPr lang="en-US" sz="2200" b="0" i="0" u="none" strike="noStrike" baseline="0" dirty="0">
                <a:latin typeface="+mj-lt"/>
              </a:rPr>
              <a:t>quadrants, depending on their technical </a:t>
            </a:r>
            <a:r>
              <a:rPr lang="pt-PT" sz="2200" b="0" i="0" u="none" strike="noStrike" baseline="0" dirty="0" err="1">
                <a:latin typeface="+mj-lt"/>
              </a:rPr>
              <a:t>capabilities</a:t>
            </a:r>
            <a:r>
              <a:rPr lang="pt-PT" sz="2200" dirty="0">
                <a:latin typeface="+mj-lt"/>
              </a:rPr>
              <a:t>.</a:t>
            </a:r>
          </a:p>
          <a:p>
            <a:pPr algn="just"/>
            <a:r>
              <a:rPr lang="en-US" sz="2200" b="1" u="sng" dirty="0">
                <a:latin typeface="+mj-lt"/>
              </a:rPr>
              <a:t>Active power &lt;-&gt; frequency control</a:t>
            </a:r>
            <a:r>
              <a:rPr lang="en-US" sz="2200" dirty="0">
                <a:latin typeface="+mj-lt"/>
              </a:rPr>
              <a:t>: </a:t>
            </a:r>
            <a:r>
              <a:rPr lang="pt-PT" sz="2200" b="0" i="0" u="none" strike="noStrike" baseline="0" dirty="0" err="1">
                <a:latin typeface="+mj-lt"/>
              </a:rPr>
              <a:t>Frequency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is</a:t>
            </a:r>
            <a:r>
              <a:rPr lang="pt-PT" sz="2200" b="0" i="0" u="none" strike="noStrike" baseline="0" dirty="0">
                <a:latin typeface="+mj-lt"/>
              </a:rPr>
              <a:t> a </a:t>
            </a:r>
            <a:r>
              <a:rPr lang="pt-PT" sz="2200" b="0" i="0" u="none" strike="noStrike" baseline="0" dirty="0" err="1">
                <a:latin typeface="+mj-lt"/>
              </a:rPr>
              <a:t>systemwide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variable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and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changes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with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supply</a:t>
            </a:r>
            <a:r>
              <a:rPr lang="pt-PT" sz="2200" b="0" i="0" u="none" strike="noStrike" baseline="0" dirty="0">
                <a:latin typeface="+mj-lt"/>
              </a:rPr>
              <a:t>/</a:t>
            </a:r>
            <a:r>
              <a:rPr lang="pt-PT" sz="2200" b="0" i="0" u="none" strike="noStrike" baseline="0" dirty="0" err="1">
                <a:latin typeface="+mj-lt"/>
              </a:rPr>
              <a:t>demand</a:t>
            </a:r>
            <a:r>
              <a:rPr lang="pt-PT" sz="2200" b="0" i="0" u="none" strike="noStrike" baseline="0" dirty="0">
                <a:latin typeface="+mj-lt"/>
              </a:rPr>
              <a:t> balance </a:t>
            </a:r>
            <a:r>
              <a:rPr lang="pt-PT" sz="2200" b="0" i="0" u="none" strike="noStrike" baseline="0" dirty="0" err="1">
                <a:latin typeface="+mj-lt"/>
              </a:rPr>
              <a:t>variations</a:t>
            </a:r>
            <a:r>
              <a:rPr lang="pt-PT" sz="2200" b="0" i="0" u="none" strike="noStrike" baseline="0" dirty="0">
                <a:latin typeface="+mj-lt"/>
              </a:rPr>
              <a:t>.</a:t>
            </a:r>
            <a:endParaRPr lang="en-US" sz="2200" dirty="0">
              <a:latin typeface="+mj-lt"/>
            </a:endParaRPr>
          </a:p>
          <a:p>
            <a:pPr algn="just"/>
            <a:r>
              <a:rPr lang="en-US" sz="2200" b="1" i="0" u="sng" strike="noStrike" baseline="0" dirty="0">
                <a:latin typeface="+mj-lt"/>
              </a:rPr>
              <a:t>Reactive power &lt;-&gt; voltage control</a:t>
            </a:r>
            <a:r>
              <a:rPr lang="en-US" sz="2200" b="0" i="0" u="none" strike="noStrike" baseline="0" dirty="0">
                <a:latin typeface="+mj-lt"/>
              </a:rPr>
              <a:t>: </a:t>
            </a:r>
            <a:r>
              <a:rPr lang="pt-PT" sz="2200" b="0" i="0" u="none" strike="noStrike" baseline="0" dirty="0" err="1">
                <a:latin typeface="+mj-lt"/>
              </a:rPr>
              <a:t>Voltage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is</a:t>
            </a:r>
            <a:r>
              <a:rPr lang="pt-PT" sz="2200" b="0" i="0" u="none" strike="noStrike" baseline="0" dirty="0">
                <a:latin typeface="+mj-lt"/>
              </a:rPr>
              <a:t> a </a:t>
            </a:r>
            <a:r>
              <a:rPr lang="pt-PT" sz="2200" b="0" i="0" u="none" strike="noStrike" baseline="0" dirty="0" err="1">
                <a:latin typeface="+mj-lt"/>
              </a:rPr>
              <a:t>locally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defined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variable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and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strongly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depends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on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reactive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power</a:t>
            </a:r>
            <a:r>
              <a:rPr lang="pt-PT" sz="2200" b="0" i="0" u="none" strike="noStrike" baseline="0" dirty="0">
                <a:latin typeface="+mj-lt"/>
              </a:rPr>
              <a:t> </a:t>
            </a:r>
            <a:r>
              <a:rPr lang="pt-PT" sz="2200" b="0" i="0" u="none" strike="noStrike" baseline="0" dirty="0" err="1">
                <a:latin typeface="+mj-lt"/>
              </a:rPr>
              <a:t>flows</a:t>
            </a:r>
            <a:r>
              <a:rPr lang="pt-PT" sz="2200" b="0" i="0" u="none" strike="noStrike" baseline="0" dirty="0">
                <a:latin typeface="+mj-lt"/>
              </a:rPr>
              <a:t>.</a:t>
            </a:r>
          </a:p>
          <a:p>
            <a:pPr algn="just"/>
            <a:r>
              <a:rPr lang="en-US" sz="2200" b="1" i="0" u="none" strike="noStrike" baseline="0" dirty="0">
                <a:latin typeface="+mj-lt"/>
              </a:rPr>
              <a:t>The Iberian Blackout was the first ever of its kind (overvoltage -&gt; voltage control)</a:t>
            </a:r>
            <a:r>
              <a:rPr lang="en-US" sz="2200" b="0" i="0" u="none" strike="noStrike" baseline="0" dirty="0">
                <a:latin typeface="+mj-lt"/>
              </a:rPr>
              <a:t>.</a:t>
            </a:r>
          </a:p>
          <a:p>
            <a:pPr algn="just"/>
            <a:endParaRPr lang="pt-PT" sz="2200" b="0" i="0" u="none" strike="noStrike" baseline="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8B1005-02BF-4E33-8746-911E1BDB24F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2062" y="1086376"/>
            <a:ext cx="5339543" cy="4915609"/>
          </a:xfrm>
          <a:prstGeom prst="rect">
            <a:avLst/>
          </a:prstGeom>
        </p:spPr>
      </p:pic>
      <p:pic>
        <p:nvPicPr>
          <p:cNvPr id="3" name="Gráfico 2" descr="Aviso com preenchimento sólido">
            <a:extLst>
              <a:ext uri="{FF2B5EF4-FFF2-40B4-BE49-F238E27FC236}">
                <a16:creationId xmlns:a16="http://schemas.microsoft.com/office/drawing/2014/main" id="{56412989-5246-4A8B-A002-48D590403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1834" y="3747918"/>
            <a:ext cx="719051" cy="71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45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ela 2">
            <a:extLst>
              <a:ext uri="{FF2B5EF4-FFF2-40B4-BE49-F238E27FC236}">
                <a16:creationId xmlns:a16="http://schemas.microsoft.com/office/drawing/2014/main" id="{E2954927-A8D6-44B4-8D9C-78BC47192A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671386"/>
              </p:ext>
            </p:extLst>
          </p:nvPr>
        </p:nvGraphicFramePr>
        <p:xfrm>
          <a:off x="925285" y="1080345"/>
          <a:ext cx="10434693" cy="17379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42135">
                  <a:extLst>
                    <a:ext uri="{9D8B030D-6E8A-4147-A177-3AD203B41FA5}">
                      <a16:colId xmlns:a16="http://schemas.microsoft.com/office/drawing/2014/main" val="2608510826"/>
                    </a:ext>
                  </a:extLst>
                </a:gridCol>
                <a:gridCol w="2286874">
                  <a:extLst>
                    <a:ext uri="{9D8B030D-6E8A-4147-A177-3AD203B41FA5}">
                      <a16:colId xmlns:a16="http://schemas.microsoft.com/office/drawing/2014/main" val="2989268805"/>
                    </a:ext>
                  </a:extLst>
                </a:gridCol>
                <a:gridCol w="5905684">
                  <a:extLst>
                    <a:ext uri="{9D8B030D-6E8A-4147-A177-3AD203B41FA5}">
                      <a16:colId xmlns:a16="http://schemas.microsoft.com/office/drawing/2014/main" val="2562169674"/>
                    </a:ext>
                  </a:extLst>
                </a:gridCol>
              </a:tblGrid>
              <a:tr h="518741"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Mode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Dynamic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Action</a:t>
                      </a:r>
                      <a:r>
                        <a:rPr lang="pt-PT" sz="240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4270950"/>
                  </a:ext>
                </a:extLst>
              </a:tr>
              <a:tr h="373125"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Fixed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Power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Factor</a:t>
                      </a:r>
                      <a:endParaRPr lang="pt-PT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No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 err="1"/>
                        <a:t>Doesn’t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really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control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voltage</a:t>
                      </a:r>
                      <a:r>
                        <a:rPr lang="pt-PT" sz="1600" dirty="0"/>
                        <a:t>. </a:t>
                      </a:r>
                      <a:r>
                        <a:rPr lang="en-US" sz="1600" b="0" u="none" strike="noStrike" kern="1200" baseline="0" dirty="0">
                          <a:solidFill>
                            <a:schemeClr val="dk1"/>
                          </a:solidFill>
                        </a:rPr>
                        <a:t>P and Q are always in the same ratio to each other</a:t>
                      </a:r>
                      <a:endParaRPr lang="pt-PT" sz="16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90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Dynamic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voltage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control</a:t>
                      </a:r>
                      <a:endParaRPr lang="pt-PT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 = 0.97 pu → +Q </a:t>
                      </a:r>
                    </a:p>
                    <a:p>
                      <a:pPr algn="ctr"/>
                      <a:r>
                        <a:rPr lang="fr-FR" dirty="0"/>
                        <a:t>V = 1.03 pu → -Q</a:t>
                      </a:r>
                      <a:endParaRPr lang="pt-PT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Provides voltage regulation within the generator capability limits, with a centralized setpoint (Q does not depend on P)</a:t>
                      </a:r>
                      <a:endParaRPr lang="pt-PT" sz="18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997189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7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Voltage Control – 2 basic modes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a 2">
            <a:extLst>
              <a:ext uri="{FF2B5EF4-FFF2-40B4-BE49-F238E27FC236}">
                <a16:creationId xmlns:a16="http://schemas.microsoft.com/office/drawing/2014/main" id="{A8FE01AE-F243-4DA7-BA67-D944AF42E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199921"/>
              </p:ext>
            </p:extLst>
          </p:nvPr>
        </p:nvGraphicFramePr>
        <p:xfrm>
          <a:off x="925286" y="1015973"/>
          <a:ext cx="10434692" cy="115882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42134">
                  <a:extLst>
                    <a:ext uri="{9D8B030D-6E8A-4147-A177-3AD203B41FA5}">
                      <a16:colId xmlns:a16="http://schemas.microsoft.com/office/drawing/2014/main" val="2608510826"/>
                    </a:ext>
                  </a:extLst>
                </a:gridCol>
                <a:gridCol w="2278467">
                  <a:extLst>
                    <a:ext uri="{9D8B030D-6E8A-4147-A177-3AD203B41FA5}">
                      <a16:colId xmlns:a16="http://schemas.microsoft.com/office/drawing/2014/main" val="2989268805"/>
                    </a:ext>
                  </a:extLst>
                </a:gridCol>
                <a:gridCol w="5914091">
                  <a:extLst>
                    <a:ext uri="{9D8B030D-6E8A-4147-A177-3AD203B41FA5}">
                      <a16:colId xmlns:a16="http://schemas.microsoft.com/office/drawing/2014/main" val="2562169674"/>
                    </a:ext>
                  </a:extLst>
                </a:gridCol>
              </a:tblGrid>
              <a:tr h="518741"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Mode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Examples</a:t>
                      </a:r>
                      <a:endParaRPr lang="pt-PT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/>
                        <a:t>Action</a:t>
                      </a:r>
                      <a:r>
                        <a:rPr lang="pt-PT" sz="240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4270950"/>
                  </a:ext>
                </a:extLst>
              </a:tr>
              <a:tr h="373125">
                <a:tc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Fixed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Power</a:t>
                      </a:r>
                      <a:r>
                        <a:rPr lang="pt-PT" dirty="0"/>
                        <a:t> </a:t>
                      </a:r>
                      <a:r>
                        <a:rPr lang="pt-PT" dirty="0" err="1"/>
                        <a:t>Factor</a:t>
                      </a:r>
                      <a:endParaRPr lang="pt-PT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cos </a:t>
                      </a:r>
                      <a:r>
                        <a:rPr lang="en-US" sz="1800" i="0" u="none" strike="noStrike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𝝋</a:t>
                      </a:r>
                      <a:r>
                        <a:rPr lang="pt-PT" dirty="0"/>
                        <a:t> = 0.95</a:t>
                      </a:r>
                      <a:br>
                        <a:rPr lang="pt-PT" dirty="0"/>
                      </a:br>
                      <a:r>
                        <a:rPr lang="pt-PT" dirty="0"/>
                        <a:t>2P → 2Q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Does not explicitly regulates voltage</a:t>
                      </a:r>
                      <a:r>
                        <a:rPr lang="pt-PT" dirty="0"/>
                        <a:t>. </a:t>
                      </a:r>
                      <a:r>
                        <a:rPr lang="en-US" sz="1800" b="0" u="none" strike="noStrike" kern="1200" baseline="0" dirty="0">
                          <a:solidFill>
                            <a:schemeClr val="dk1"/>
                          </a:solidFill>
                        </a:rPr>
                        <a:t>P and Q are always in the same ratio to each other (Q depends on P)</a:t>
                      </a:r>
                      <a:endParaRPr lang="pt-PT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901457"/>
                  </a:ext>
                </a:extLst>
              </a:tr>
            </a:tbl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C24E0049-3778-4F4A-B2B3-5473BC155AC9}"/>
              </a:ext>
            </a:extLst>
          </p:cNvPr>
          <p:cNvSpPr txBox="1"/>
          <p:nvPr/>
        </p:nvSpPr>
        <p:spPr>
          <a:xfrm>
            <a:off x="443055" y="5729397"/>
            <a:ext cx="11342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93939"/>
                </a:solidFill>
                <a:latin typeface="Calibri" panose="020F0502020204030204" pitchFamily="34" charset="0"/>
              </a:rPr>
              <a:t>With f</a:t>
            </a:r>
            <a:r>
              <a:rPr lang="en-US" sz="1800" b="1" i="0" u="none" strike="noStrike" baseline="0" dirty="0">
                <a:solidFill>
                  <a:srgbClr val="393939"/>
                </a:solidFill>
                <a:latin typeface="Calibri" panose="020F0502020204030204" pitchFamily="34" charset="0"/>
              </a:rPr>
              <a:t>ixed power factor,</a:t>
            </a:r>
            <a:r>
              <a:rPr lang="en-US" sz="1800" b="0" i="0" u="none" strike="noStrike" baseline="0" dirty="0">
                <a:solidFill>
                  <a:srgbClr val="393939"/>
                </a:solidFill>
                <a:latin typeface="Calibri" panose="020F0502020204030204" pitchFamily="34" charset="0"/>
              </a:rPr>
              <a:t> Q is dependent on P, but not on voltage. </a:t>
            </a:r>
            <a:r>
              <a:rPr lang="en-US" dirty="0">
                <a:solidFill>
                  <a:srgbClr val="393939"/>
                </a:solidFill>
                <a:latin typeface="Calibri" panose="020F0502020204030204" pitchFamily="34" charset="0"/>
              </a:rPr>
              <a:t>Changes of P result in proportional changes of Q.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639B8E6-F79C-4DD2-93F1-DCE9167AD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0" t="12406" r="1774" b="836"/>
          <a:stretch/>
        </p:blipFill>
        <p:spPr>
          <a:xfrm>
            <a:off x="3080953" y="3343539"/>
            <a:ext cx="5685859" cy="201593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78542BC-AE68-4AC0-B71D-E8D836CD50D1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</p:spTree>
    <p:extLst>
      <p:ext uri="{BB962C8B-B14F-4D97-AF65-F5344CB8AC3E}">
        <p14:creationId xmlns:p14="http://schemas.microsoft.com/office/powerpoint/2010/main" val="225162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8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Network Planning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4"/>
          <p:cNvSpPr>
            <a:spLocks noGrp="1"/>
          </p:cNvSpPr>
          <p:nvPr>
            <p:ph idx="1"/>
          </p:nvPr>
        </p:nvSpPr>
        <p:spPr>
          <a:xfrm>
            <a:off x="436684" y="1117478"/>
            <a:ext cx="11342077" cy="5129322"/>
          </a:xfrm>
        </p:spPr>
        <p:txBody>
          <a:bodyPr>
            <a:normAutofit/>
          </a:bodyPr>
          <a:lstStyle/>
          <a:p>
            <a:pPr algn="just"/>
            <a:r>
              <a:rPr lang="en-US" sz="2200" i="0" u="none" strike="noStrike" baseline="0" dirty="0">
                <a:solidFill>
                  <a:srgbClr val="000000"/>
                </a:solidFill>
                <a:latin typeface="+mj-lt"/>
              </a:rPr>
              <a:t>System assets:</a:t>
            </a:r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pPr lvl="1" algn="just"/>
            <a:r>
              <a:rPr lang="en-US" sz="2000" b="1" i="0" u="none" strike="noStrike" baseline="0" dirty="0">
                <a:solidFill>
                  <a:srgbClr val="000000"/>
                </a:solidFill>
                <a:latin typeface="+mj-lt"/>
              </a:rPr>
              <a:t>Inductive elements </a:t>
            </a:r>
            <a:r>
              <a:rPr lang="en-US" sz="2000" i="0" u="none" strike="noStrike" baseline="0" dirty="0">
                <a:solidFill>
                  <a:srgbClr val="000000"/>
                </a:solidFill>
                <a:latin typeface="+mj-lt"/>
              </a:rPr>
              <a:t>absorb reactive power and lead voltage to decrease locally. </a:t>
            </a:r>
          </a:p>
          <a:p>
            <a:pPr lvl="1" algn="just"/>
            <a:r>
              <a:rPr lang="en-US" sz="2000" b="1" i="0" u="none" strike="noStrike" baseline="0" dirty="0">
                <a:solidFill>
                  <a:srgbClr val="000000"/>
                </a:solidFill>
                <a:latin typeface="+mj-lt"/>
              </a:rPr>
              <a:t>Capacitive elements </a:t>
            </a:r>
            <a:r>
              <a:rPr lang="en-US" sz="2000" i="0" u="none" strike="noStrike" baseline="0" dirty="0">
                <a:solidFill>
                  <a:srgbClr val="000000"/>
                </a:solidFill>
                <a:latin typeface="+mj-lt"/>
              </a:rPr>
              <a:t>supply reactive power and lead voltage to increase locally (capacitive behavior is less common in loads, but present in network elements).</a:t>
            </a:r>
          </a:p>
          <a:p>
            <a:pPr algn="just"/>
            <a:r>
              <a:rPr lang="en-US" sz="2200" i="0" u="none" strike="noStrike" baseline="0" dirty="0">
                <a:solidFill>
                  <a:srgbClr val="000000"/>
                </a:solidFill>
                <a:latin typeface="+mj-lt"/>
              </a:rPr>
              <a:t>Voltage disturbances do not necessarily involve frequency changes and hence do not involve inertial problems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. However, 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+mj-lt"/>
              </a:rPr>
              <a:t>if not properly managed, voltage disturbances may trigger cascading events, propagate, affect system stability and develop into frequency faults.</a:t>
            </a: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+mj-lt"/>
              </a:rPr>
              <a:t>Network planning and operation require </a:t>
            </a:r>
            <a:r>
              <a:rPr lang="en-US" sz="2200" b="1" dirty="0">
                <a:solidFill>
                  <a:srgbClr val="000000"/>
                </a:solidFill>
                <a:latin typeface="+mj-lt"/>
              </a:rPr>
              <a:t>balancing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200" u="sng" dirty="0">
                <a:solidFill>
                  <a:srgbClr val="000000"/>
                </a:solidFill>
                <a:latin typeface="+mj-lt"/>
              </a:rPr>
              <a:t>operational measures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, such as generator redispatch and ancillary services, </a:t>
            </a:r>
            <a:r>
              <a:rPr lang="en-US" sz="2200" u="sng" dirty="0">
                <a:solidFill>
                  <a:srgbClr val="000000"/>
                </a:solidFill>
                <a:latin typeface="+mj-lt"/>
              </a:rPr>
              <a:t>with long-term investments</a:t>
            </a:r>
            <a:r>
              <a:rPr lang="en-US" sz="2200" dirty="0">
                <a:solidFill>
                  <a:srgbClr val="000000"/>
                </a:solidFill>
                <a:latin typeface="+mj-lt"/>
              </a:rPr>
              <a:t> in dedicated voltage-control assets,</a:t>
            </a:r>
            <a:r>
              <a:rPr lang="en-US" sz="2200" i="0" u="none" strike="noStrike" baseline="0" dirty="0">
                <a:solidFill>
                  <a:srgbClr val="000000"/>
                </a:solidFill>
                <a:latin typeface="+mj-lt"/>
              </a:rPr>
              <a:t> such as shunt reactors or synchronous compensators, managed directly by system operators. Can some of these investments be in regulated assets?</a:t>
            </a:r>
          </a:p>
          <a:p>
            <a:pPr algn="just"/>
            <a:r>
              <a:rPr lang="en-US" sz="2200" i="0" u="none" strike="noStrike" baseline="0" dirty="0">
                <a:solidFill>
                  <a:srgbClr val="000000"/>
                </a:solidFill>
                <a:latin typeface="+mj-lt"/>
              </a:rPr>
              <a:t>To some extent, this dilemma is similar from that faced in network development planning: optimize between capital expenditures (CAPEX) and operational expenditures (OPEX).</a:t>
            </a: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D461477D-0358-45E4-8325-1E7515152385}"/>
              </a:ext>
            </a:extLst>
          </p:cNvPr>
          <p:cNvSpPr/>
          <p:nvPr/>
        </p:nvSpPr>
        <p:spPr>
          <a:xfrm>
            <a:off x="6107722" y="5859769"/>
            <a:ext cx="2228850" cy="6142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More CAPEX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478F827F-0E7D-4E2C-8ECB-B2181C67C2CF}"/>
              </a:ext>
            </a:extLst>
          </p:cNvPr>
          <p:cNvSpPr/>
          <p:nvPr/>
        </p:nvSpPr>
        <p:spPr>
          <a:xfrm flipH="1">
            <a:off x="3055988" y="5854413"/>
            <a:ext cx="2228850" cy="6142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More OPEX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4A38EC-6BB2-468D-9EC9-2C8E1E1191D0}"/>
              </a:ext>
            </a:extLst>
          </p:cNvPr>
          <p:cNvSpPr txBox="1"/>
          <p:nvPr/>
        </p:nvSpPr>
        <p:spPr>
          <a:xfrm>
            <a:off x="670234" y="5983110"/>
            <a:ext cx="237866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pt-PT" sz="1600" dirty="0" err="1"/>
              <a:t>Example</a:t>
            </a:r>
            <a:r>
              <a:rPr lang="pt-PT" sz="1600" dirty="0"/>
              <a:t>: </a:t>
            </a:r>
            <a:r>
              <a:rPr lang="pt-PT" sz="1600" dirty="0" err="1"/>
              <a:t>Redispatch</a:t>
            </a:r>
            <a:r>
              <a:rPr lang="pt-PT" sz="1600" dirty="0"/>
              <a:t> </a:t>
            </a:r>
            <a:r>
              <a:rPr lang="pt-PT" sz="1600" dirty="0" err="1"/>
              <a:t>Units</a:t>
            </a:r>
            <a:endParaRPr lang="pt-PT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EFA41E9-CD6B-48D9-83F1-51EF3730CAC3}"/>
              </a:ext>
            </a:extLst>
          </p:cNvPr>
          <p:cNvSpPr txBox="1"/>
          <p:nvPr/>
        </p:nvSpPr>
        <p:spPr>
          <a:xfrm>
            <a:off x="8345591" y="5975356"/>
            <a:ext cx="291349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pt-PT" sz="1600" dirty="0" err="1"/>
              <a:t>Example</a:t>
            </a:r>
            <a:r>
              <a:rPr lang="pt-PT" sz="1600" dirty="0"/>
              <a:t>: Long-</a:t>
            </a:r>
            <a:r>
              <a:rPr lang="pt-PT" sz="1600" dirty="0" err="1"/>
              <a:t>term</a:t>
            </a:r>
            <a:r>
              <a:rPr lang="pt-PT" sz="1600" dirty="0"/>
              <a:t> </a:t>
            </a:r>
            <a:r>
              <a:rPr lang="pt-PT" sz="1600" dirty="0" err="1"/>
              <a:t>investments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55632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9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Topics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3C2BDD25-F54B-4BE0-9FC0-06BFCC70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237"/>
            <a:ext cx="10515600" cy="4985726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System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Significance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incident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Power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system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fundamentals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Iberian</a:t>
            </a:r>
            <a:r>
              <a:rPr lang="pt-PT" dirty="0"/>
              <a:t> Blackout</a:t>
            </a:r>
          </a:p>
          <a:p>
            <a:pPr lvl="1">
              <a:lnSpc>
                <a:spcPct val="150000"/>
              </a:lnSpc>
            </a:pPr>
            <a:r>
              <a:rPr lang="pt-PT" sz="2000" dirty="0" err="1"/>
              <a:t>The</a:t>
            </a:r>
            <a:r>
              <a:rPr lang="pt-PT" sz="2000" dirty="0"/>
              <a:t> </a:t>
            </a:r>
            <a:r>
              <a:rPr lang="pt-PT" sz="2000" dirty="0" err="1"/>
              <a:t>incident</a:t>
            </a:r>
            <a:endParaRPr lang="pt-PT" sz="2000" dirty="0"/>
          </a:p>
          <a:p>
            <a:pPr lvl="1">
              <a:lnSpc>
                <a:spcPct val="150000"/>
              </a:lnSpc>
            </a:pPr>
            <a:r>
              <a:rPr lang="pt-PT" sz="2000" dirty="0" err="1"/>
              <a:t>Restauration</a:t>
            </a:r>
            <a:r>
              <a:rPr lang="pt-PT" sz="2000" dirty="0"/>
              <a:t> </a:t>
            </a:r>
            <a:r>
              <a:rPr lang="pt-PT" sz="2000" dirty="0" err="1"/>
              <a:t>process</a:t>
            </a:r>
            <a:endParaRPr lang="en-US" sz="2000" dirty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DC9E903-DCDB-42D4-BED4-D6D022E41E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5"/>
          <a:stretch/>
        </p:blipFill>
        <p:spPr>
          <a:xfrm>
            <a:off x="6866634" y="1191236"/>
            <a:ext cx="3559514" cy="455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7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10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Three major tripping events in South-West Spain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3C2BDD25-F54B-4BE0-9FC0-06BFCC70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706" y="971151"/>
            <a:ext cx="10013132" cy="49857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Evolution</a:t>
            </a:r>
            <a:r>
              <a:rPr lang="pt-PT" sz="2400" dirty="0"/>
              <a:t> </a:t>
            </a:r>
            <a:r>
              <a:rPr lang="pt-PT" sz="2400" dirty="0" err="1"/>
              <a:t>of</a:t>
            </a:r>
            <a:r>
              <a:rPr lang="pt-PT" sz="2400" dirty="0"/>
              <a:t> </a:t>
            </a:r>
            <a:r>
              <a:rPr lang="pt-PT" sz="2400" dirty="0" err="1"/>
              <a:t>cascade</a:t>
            </a:r>
            <a:r>
              <a:rPr lang="pt-PT" sz="2400" dirty="0"/>
              <a:t> </a:t>
            </a:r>
            <a:r>
              <a:rPr lang="pt-PT" sz="2400" dirty="0" err="1"/>
              <a:t>of</a:t>
            </a:r>
            <a:r>
              <a:rPr lang="pt-PT" sz="2400" dirty="0"/>
              <a:t> </a:t>
            </a:r>
            <a:r>
              <a:rPr lang="pt-PT" sz="2400" dirty="0" err="1"/>
              <a:t>overvoltage</a:t>
            </a:r>
            <a:r>
              <a:rPr lang="pt-PT" sz="2400" dirty="0"/>
              <a:t> </a:t>
            </a:r>
            <a:r>
              <a:rPr lang="pt-PT" sz="2400" dirty="0" err="1"/>
              <a:t>disconnection</a:t>
            </a:r>
            <a:r>
              <a:rPr lang="pt-PT" sz="2400" dirty="0"/>
              <a:t> </a:t>
            </a:r>
            <a:r>
              <a:rPr lang="pt-PT" sz="2400" dirty="0" err="1"/>
              <a:t>of</a:t>
            </a:r>
            <a:r>
              <a:rPr lang="pt-PT" sz="2400" dirty="0"/>
              <a:t> </a:t>
            </a:r>
            <a:r>
              <a:rPr lang="pt-PT" sz="2400" dirty="0" err="1"/>
              <a:t>generators</a:t>
            </a:r>
            <a:r>
              <a:rPr lang="pt-PT" sz="24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Until</a:t>
            </a:r>
            <a:r>
              <a:rPr lang="pt-PT" sz="2400" dirty="0"/>
              <a:t> 12:33:18 no </a:t>
            </a:r>
            <a:r>
              <a:rPr lang="pt-PT" sz="2400" dirty="0" err="1"/>
              <a:t>disconnection</a:t>
            </a:r>
            <a:r>
              <a:rPr lang="pt-PT" sz="2400" dirty="0"/>
              <a:t> in Portugal.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D8D7BA5-9B62-4A0D-8A15-FB9BCA72DE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4"/>
          <a:stretch/>
        </p:blipFill>
        <p:spPr>
          <a:xfrm>
            <a:off x="85248" y="2072254"/>
            <a:ext cx="8618220" cy="369743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C9BB91-FF41-4696-A2FE-0594480B2F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8" t="4067" r="10540" b="7420"/>
          <a:stretch/>
        </p:blipFill>
        <p:spPr>
          <a:xfrm>
            <a:off x="7334346" y="2145094"/>
            <a:ext cx="4807958" cy="358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9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11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Voltage and frequency evolution during the incident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C88B390-BB0F-4CFB-84A0-96B06F76A4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119" t="14028" r="119" b="-2771"/>
          <a:stretch/>
        </p:blipFill>
        <p:spPr>
          <a:xfrm>
            <a:off x="513522" y="1062676"/>
            <a:ext cx="10921798" cy="5273057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D655E2-1448-4B4E-936C-5F4E3FAF10BA}"/>
              </a:ext>
            </a:extLst>
          </p:cNvPr>
          <p:cNvSpPr txBox="1"/>
          <p:nvPr/>
        </p:nvSpPr>
        <p:spPr>
          <a:xfrm>
            <a:off x="9949069" y="5615609"/>
            <a:ext cx="1729409" cy="61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55095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12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Simplified Root Cause Tree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D655E2-1448-4B4E-936C-5F4E3FAF10BA}"/>
              </a:ext>
            </a:extLst>
          </p:cNvPr>
          <p:cNvSpPr txBox="1"/>
          <p:nvPr/>
        </p:nvSpPr>
        <p:spPr>
          <a:xfrm>
            <a:off x="9949069" y="5615609"/>
            <a:ext cx="1729409" cy="61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5706" y="1081505"/>
            <a:ext cx="10585939" cy="49857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Not</a:t>
            </a:r>
            <a:r>
              <a:rPr lang="pt-PT" sz="2400" dirty="0"/>
              <a:t> a single </a:t>
            </a:r>
            <a:r>
              <a:rPr lang="pt-PT" sz="2400" dirty="0" err="1"/>
              <a:t>root</a:t>
            </a:r>
            <a:r>
              <a:rPr lang="pt-PT" sz="2400" dirty="0"/>
              <a:t> cause, </a:t>
            </a:r>
            <a:r>
              <a:rPr lang="pt-PT" sz="2400" dirty="0" err="1"/>
              <a:t>but</a:t>
            </a:r>
            <a:r>
              <a:rPr lang="pt-PT" sz="2400" dirty="0"/>
              <a:t> a </a:t>
            </a:r>
            <a:r>
              <a:rPr lang="pt-PT" sz="2400" dirty="0" err="1"/>
              <a:t>combination</a:t>
            </a:r>
            <a:r>
              <a:rPr lang="pt-PT" sz="2400" dirty="0"/>
              <a:t> </a:t>
            </a:r>
            <a:r>
              <a:rPr lang="pt-PT" sz="2400" dirty="0" err="1"/>
              <a:t>of</a:t>
            </a:r>
            <a:r>
              <a:rPr lang="pt-PT" sz="2400" dirty="0"/>
              <a:t> </a:t>
            </a:r>
            <a:r>
              <a:rPr lang="pt-PT" sz="2400" dirty="0" err="1"/>
              <a:t>several</a:t>
            </a:r>
            <a:r>
              <a:rPr lang="pt-PT" sz="2400" dirty="0"/>
              <a:t> </a:t>
            </a:r>
            <a:r>
              <a:rPr lang="pt-PT" sz="2400" dirty="0" err="1"/>
              <a:t>key</a:t>
            </a:r>
            <a:r>
              <a:rPr lang="pt-PT" sz="2400" dirty="0"/>
              <a:t> </a:t>
            </a:r>
            <a:r>
              <a:rPr lang="pt-PT" sz="2400" dirty="0" err="1"/>
              <a:t>factors</a:t>
            </a:r>
            <a:r>
              <a:rPr lang="pt-PT" sz="2400" dirty="0"/>
              <a:t> </a:t>
            </a:r>
            <a:r>
              <a:rPr lang="pt-PT" sz="2400" dirty="0" err="1"/>
              <a:t>resulted</a:t>
            </a:r>
            <a:r>
              <a:rPr lang="pt-PT" sz="2400" dirty="0"/>
              <a:t> in </a:t>
            </a:r>
            <a:r>
              <a:rPr lang="pt-PT" sz="2400" dirty="0" err="1"/>
              <a:t>the</a:t>
            </a:r>
            <a:r>
              <a:rPr lang="pt-PT" sz="2400" dirty="0"/>
              <a:t> </a:t>
            </a:r>
            <a:r>
              <a:rPr lang="pt-PT" sz="2400" dirty="0" err="1"/>
              <a:t>system</a:t>
            </a:r>
            <a:r>
              <a:rPr lang="pt-PT" sz="2400" dirty="0"/>
              <a:t> </a:t>
            </a:r>
            <a:r>
              <a:rPr lang="pt-PT" sz="2400" dirty="0" err="1"/>
              <a:t>failure</a:t>
            </a:r>
            <a:r>
              <a:rPr lang="pt-PT" sz="2400" dirty="0"/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3261DB-F888-411D-B70F-76A3EE457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628" y="1878574"/>
            <a:ext cx="8830962" cy="446439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EE11236-E4C2-4441-86E9-C4A7E6898520}"/>
              </a:ext>
            </a:extLst>
          </p:cNvPr>
          <p:cNvSpPr txBox="1"/>
          <p:nvPr/>
        </p:nvSpPr>
        <p:spPr>
          <a:xfrm>
            <a:off x="1446092" y="2505670"/>
            <a:ext cx="3276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Full</a:t>
            </a:r>
            <a:r>
              <a:rPr lang="pt-PT" dirty="0"/>
              <a:t> </a:t>
            </a:r>
            <a:r>
              <a:rPr lang="pt-PT" dirty="0" err="1"/>
              <a:t>Root</a:t>
            </a:r>
            <a:r>
              <a:rPr lang="pt-PT" dirty="0"/>
              <a:t> Cause </a:t>
            </a:r>
            <a:r>
              <a:rPr lang="pt-PT" dirty="0" err="1"/>
              <a:t>Tree</a:t>
            </a:r>
            <a:r>
              <a:rPr lang="pt-PT" dirty="0"/>
              <a:t>,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b="1" dirty="0"/>
              <a:t>39 steps</a:t>
            </a:r>
            <a:r>
              <a:rPr lang="pt-PT" dirty="0"/>
              <a:t>, can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consulted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official</a:t>
            </a:r>
            <a:r>
              <a:rPr lang="pt-PT" dirty="0"/>
              <a:t> </a:t>
            </a:r>
            <a:r>
              <a:rPr lang="pt-PT" dirty="0" err="1"/>
              <a:t>report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579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13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Low margin for voltage disconnection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644" y="949697"/>
            <a:ext cx="10752002" cy="49857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Low</a:t>
            </a:r>
            <a:r>
              <a:rPr lang="pt-PT" sz="2400" dirty="0"/>
              <a:t> </a:t>
            </a:r>
            <a:r>
              <a:rPr lang="pt-PT" sz="2400" dirty="0" err="1"/>
              <a:t>margin</a:t>
            </a:r>
            <a:r>
              <a:rPr lang="pt-PT" sz="2400" dirty="0"/>
              <a:t> </a:t>
            </a:r>
            <a:r>
              <a:rPr lang="pt-PT" sz="2400" dirty="0" err="1"/>
              <a:t>between</a:t>
            </a:r>
            <a:r>
              <a:rPr lang="pt-PT" sz="2400" dirty="0"/>
              <a:t> </a:t>
            </a:r>
            <a:r>
              <a:rPr lang="pt-PT" sz="2400" dirty="0" err="1"/>
              <a:t>voltage</a:t>
            </a:r>
            <a:r>
              <a:rPr lang="pt-PT" sz="2400" dirty="0"/>
              <a:t> </a:t>
            </a:r>
            <a:r>
              <a:rPr lang="pt-PT" sz="2400" dirty="0" err="1"/>
              <a:t>limit</a:t>
            </a:r>
            <a:r>
              <a:rPr lang="pt-PT" sz="2400" dirty="0"/>
              <a:t> </a:t>
            </a:r>
            <a:r>
              <a:rPr lang="pt-PT" sz="2400" dirty="0" err="1"/>
              <a:t>and</a:t>
            </a:r>
            <a:r>
              <a:rPr lang="pt-PT" sz="2400" dirty="0"/>
              <a:t> </a:t>
            </a:r>
            <a:r>
              <a:rPr lang="pt-PT" sz="2400" dirty="0" err="1"/>
              <a:t>disconnection</a:t>
            </a:r>
            <a:r>
              <a:rPr lang="pt-PT" sz="2400" dirty="0"/>
              <a:t> </a:t>
            </a:r>
            <a:r>
              <a:rPr lang="pt-PT" sz="2400" dirty="0" err="1"/>
              <a:t>voltage</a:t>
            </a:r>
            <a:r>
              <a:rPr lang="pt-PT" sz="2400" dirty="0"/>
              <a:t> </a:t>
            </a:r>
            <a:r>
              <a:rPr lang="pt-PT" sz="2400" dirty="0" err="1"/>
              <a:t>on</a:t>
            </a:r>
            <a:r>
              <a:rPr lang="pt-PT" sz="2400" dirty="0"/>
              <a:t> 400 kV </a:t>
            </a:r>
            <a:r>
              <a:rPr lang="pt-PT" sz="2400" dirty="0" err="1"/>
              <a:t>level</a:t>
            </a:r>
            <a:r>
              <a:rPr lang="pt-PT" sz="2400" dirty="0"/>
              <a:t> in </a:t>
            </a:r>
            <a:r>
              <a:rPr lang="pt-PT" sz="2400" dirty="0" err="1"/>
              <a:t>Spain</a:t>
            </a:r>
            <a:endParaRPr lang="pt-PT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8496BF6-C265-437D-A49B-E4F7B4CC94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5" t="1770"/>
          <a:stretch/>
        </p:blipFill>
        <p:spPr>
          <a:xfrm>
            <a:off x="1095633" y="1548291"/>
            <a:ext cx="9173430" cy="46698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E6F0699-5B39-48C6-8596-3ED7DE618123}"/>
              </a:ext>
            </a:extLst>
          </p:cNvPr>
          <p:cNvSpPr txBox="1"/>
          <p:nvPr/>
        </p:nvSpPr>
        <p:spPr>
          <a:xfrm>
            <a:off x="7338097" y="1810604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7422B4-A331-4718-A7A2-99480842A905}"/>
              </a:ext>
            </a:extLst>
          </p:cNvPr>
          <p:cNvSpPr txBox="1"/>
          <p:nvPr/>
        </p:nvSpPr>
        <p:spPr>
          <a:xfrm>
            <a:off x="1095633" y="5047826"/>
            <a:ext cx="20253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Voltage evolution at the main 400 kV transmission substations in Spain</a:t>
            </a:r>
            <a:endParaRPr lang="pt-PT" sz="1100" dirty="0"/>
          </a:p>
        </p:txBody>
      </p:sp>
    </p:spTree>
    <p:extLst>
      <p:ext uri="{BB962C8B-B14F-4D97-AF65-F5344CB8AC3E}">
        <p14:creationId xmlns:p14="http://schemas.microsoft.com/office/powerpoint/2010/main" val="91539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14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Reactive power reaction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644" y="999125"/>
            <a:ext cx="10752002" cy="49857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/>
              <a:t>No </a:t>
            </a:r>
            <a:r>
              <a:rPr lang="pt-PT" sz="2400" dirty="0" err="1"/>
              <a:t>reactive</a:t>
            </a:r>
            <a:r>
              <a:rPr lang="pt-PT" sz="2400" dirty="0"/>
              <a:t> </a:t>
            </a:r>
            <a:r>
              <a:rPr lang="pt-PT" sz="2400" dirty="0" err="1"/>
              <a:t>power</a:t>
            </a:r>
            <a:r>
              <a:rPr lang="pt-PT" sz="2400" dirty="0"/>
              <a:t> </a:t>
            </a:r>
            <a:r>
              <a:rPr lang="pt-PT" sz="2400" dirty="0" err="1"/>
              <a:t>reaction</a:t>
            </a:r>
            <a:r>
              <a:rPr lang="pt-PT" sz="2400" dirty="0"/>
              <a:t> </a:t>
            </a:r>
            <a:r>
              <a:rPr lang="pt-PT" sz="2400" dirty="0" err="1"/>
              <a:t>on</a:t>
            </a:r>
            <a:r>
              <a:rPr lang="pt-PT" sz="2400" dirty="0"/>
              <a:t> </a:t>
            </a:r>
            <a:r>
              <a:rPr lang="pt-PT" sz="2400" dirty="0" err="1"/>
              <a:t>voltage</a:t>
            </a:r>
            <a:r>
              <a:rPr lang="pt-PT" sz="2400" dirty="0"/>
              <a:t> </a:t>
            </a:r>
            <a:r>
              <a:rPr lang="pt-PT" sz="2400" dirty="0" err="1"/>
              <a:t>changes</a:t>
            </a:r>
            <a:r>
              <a:rPr lang="pt-PT" sz="2400" dirty="0"/>
              <a:t> </a:t>
            </a:r>
            <a:r>
              <a:rPr lang="pt-PT" sz="2400" dirty="0" err="1"/>
              <a:t>by</a:t>
            </a:r>
            <a:r>
              <a:rPr lang="pt-PT" sz="2400" dirty="0"/>
              <a:t> Renewable </a:t>
            </a:r>
            <a:r>
              <a:rPr lang="pt-PT" sz="2400" dirty="0" err="1"/>
              <a:t>generators</a:t>
            </a:r>
            <a:r>
              <a:rPr lang="pt-PT" sz="2400" dirty="0"/>
              <a:t> in </a:t>
            </a:r>
            <a:r>
              <a:rPr lang="pt-PT" sz="2400" dirty="0" err="1"/>
              <a:t>Spain</a:t>
            </a:r>
            <a:endParaRPr lang="pt-PT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C2FA02A-3D7E-4568-8539-7C4854A9DC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492"/>
          <a:stretch/>
        </p:blipFill>
        <p:spPr>
          <a:xfrm>
            <a:off x="998086" y="1610300"/>
            <a:ext cx="9451100" cy="353011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C6458F-4520-4A0E-8B5C-4ECC180969F2}"/>
              </a:ext>
            </a:extLst>
          </p:cNvPr>
          <p:cNvSpPr txBox="1"/>
          <p:nvPr/>
        </p:nvSpPr>
        <p:spPr>
          <a:xfrm>
            <a:off x="7745358" y="1886034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44E677F-1474-45DE-BB55-BB57279A4A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996"/>
          <a:stretch/>
        </p:blipFill>
        <p:spPr>
          <a:xfrm>
            <a:off x="880727" y="5383430"/>
            <a:ext cx="9451100" cy="55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1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15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Voltage control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644" y="957935"/>
            <a:ext cx="10752002" cy="49857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Voltage</a:t>
            </a:r>
            <a:r>
              <a:rPr lang="pt-PT" sz="2400" dirty="0"/>
              <a:t> </a:t>
            </a:r>
            <a:r>
              <a:rPr lang="pt-PT" sz="2400" dirty="0" err="1"/>
              <a:t>control</a:t>
            </a:r>
            <a:r>
              <a:rPr lang="pt-PT" sz="2400" dirty="0"/>
              <a:t> </a:t>
            </a:r>
            <a:r>
              <a:rPr lang="pt-PT" sz="2400" dirty="0" err="1"/>
              <a:t>suport</a:t>
            </a:r>
            <a:r>
              <a:rPr lang="pt-PT" sz="2400" dirty="0"/>
              <a:t> </a:t>
            </a:r>
            <a:r>
              <a:rPr lang="pt-PT" sz="2400" dirty="0" err="1"/>
              <a:t>by</a:t>
            </a:r>
            <a:r>
              <a:rPr lang="pt-PT" sz="2400" dirty="0"/>
              <a:t> </a:t>
            </a:r>
            <a:r>
              <a:rPr lang="pt-PT" sz="2400" dirty="0" err="1"/>
              <a:t>conventional</a:t>
            </a:r>
            <a:r>
              <a:rPr lang="pt-PT" sz="2400" dirty="0"/>
              <a:t> </a:t>
            </a:r>
            <a:r>
              <a:rPr lang="pt-PT" sz="2400" dirty="0" err="1"/>
              <a:t>generators</a:t>
            </a:r>
            <a:r>
              <a:rPr lang="pt-PT" sz="2400" dirty="0"/>
              <a:t> </a:t>
            </a:r>
            <a:r>
              <a:rPr lang="pt-PT" sz="2400" dirty="0" err="1"/>
              <a:t>not</a:t>
            </a:r>
            <a:r>
              <a:rPr lang="pt-PT" sz="2400" dirty="0"/>
              <a:t> </a:t>
            </a:r>
            <a:r>
              <a:rPr lang="pt-PT" sz="2400" dirty="0" err="1"/>
              <a:t>effective</a:t>
            </a:r>
            <a:r>
              <a:rPr lang="pt-PT" sz="2400" dirty="0"/>
              <a:t> in </a:t>
            </a:r>
            <a:r>
              <a:rPr lang="pt-PT" sz="2400" dirty="0" err="1"/>
              <a:t>Spain</a:t>
            </a:r>
            <a:endParaRPr lang="pt-PT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0EA5171-3D60-4D3C-ABFD-8F4D9402C6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328"/>
          <a:stretch/>
        </p:blipFill>
        <p:spPr>
          <a:xfrm>
            <a:off x="5323860" y="1570639"/>
            <a:ext cx="5472598" cy="485835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72F174D-74AB-44F6-A143-3BF83F0CAD1D}"/>
              </a:ext>
            </a:extLst>
          </p:cNvPr>
          <p:cNvSpPr txBox="1"/>
          <p:nvPr/>
        </p:nvSpPr>
        <p:spPr>
          <a:xfrm>
            <a:off x="7999920" y="1896280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26BB667-2393-4C59-8C3D-6FD5594221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" b="1089"/>
          <a:stretch/>
        </p:blipFill>
        <p:spPr>
          <a:xfrm>
            <a:off x="749645" y="2027483"/>
            <a:ext cx="3869028" cy="403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37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C7E9F0B-90B0-4D2A-A955-01C00E3262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b="854"/>
          <a:stretch/>
        </p:blipFill>
        <p:spPr>
          <a:xfrm>
            <a:off x="611018" y="2421923"/>
            <a:ext cx="10029872" cy="383606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16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Mitigation measures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644" y="957935"/>
            <a:ext cx="10752002" cy="49857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 err="1"/>
              <a:t>Lower</a:t>
            </a:r>
            <a:r>
              <a:rPr lang="pt-PT" sz="2400" dirty="0"/>
              <a:t> </a:t>
            </a:r>
            <a:r>
              <a:rPr lang="pt-PT" sz="2400" dirty="0" err="1"/>
              <a:t>transmission</a:t>
            </a:r>
            <a:r>
              <a:rPr lang="pt-PT" sz="2400" dirty="0"/>
              <a:t> </a:t>
            </a:r>
            <a:r>
              <a:rPr lang="pt-PT" sz="2400" dirty="0" err="1"/>
              <a:t>line</a:t>
            </a:r>
            <a:r>
              <a:rPr lang="pt-PT" sz="2400" dirty="0"/>
              <a:t> </a:t>
            </a:r>
            <a:r>
              <a:rPr lang="pt-PT" sz="2400" dirty="0" err="1"/>
              <a:t>loading</a:t>
            </a:r>
            <a:r>
              <a:rPr lang="pt-PT" sz="2400" dirty="0"/>
              <a:t> </a:t>
            </a:r>
            <a:r>
              <a:rPr lang="pt-PT" sz="2400" dirty="0" err="1"/>
              <a:t>after</a:t>
            </a:r>
            <a:r>
              <a:rPr lang="pt-PT" sz="2400" dirty="0"/>
              <a:t> </a:t>
            </a:r>
            <a:r>
              <a:rPr lang="pt-PT" sz="2400" dirty="0" err="1"/>
              <a:t>mitigating</a:t>
            </a:r>
            <a:r>
              <a:rPr lang="pt-PT" sz="2400" dirty="0"/>
              <a:t> </a:t>
            </a:r>
            <a:r>
              <a:rPr lang="pt-PT" sz="2400" dirty="0" err="1"/>
              <a:t>oscillations</a:t>
            </a:r>
            <a:endParaRPr lang="pt-PT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EB1240-516E-4120-9C66-BA11832A690A}"/>
              </a:ext>
            </a:extLst>
          </p:cNvPr>
          <p:cNvSpPr txBox="1"/>
          <p:nvPr/>
        </p:nvSpPr>
        <p:spPr>
          <a:xfrm>
            <a:off x="7774702" y="1851791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7794111-F962-4D70-BC53-01D10A043D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2542"/>
          <a:stretch/>
        </p:blipFill>
        <p:spPr>
          <a:xfrm>
            <a:off x="611018" y="1565454"/>
            <a:ext cx="10029872" cy="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0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016D5FBC-02BE-4B64-B232-E3FDD5457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685"/>
          <a:stretch/>
        </p:blipFill>
        <p:spPr>
          <a:xfrm>
            <a:off x="1114709" y="1459210"/>
            <a:ext cx="9108448" cy="513653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17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Manually operated devices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15706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Marcador de Posição de Conteúdo 4">
            <a:extLst>
              <a:ext uri="{FF2B5EF4-FFF2-40B4-BE49-F238E27FC236}">
                <a16:creationId xmlns:a16="http://schemas.microsoft.com/office/drawing/2014/main" id="{26D92E3D-7C54-461E-905D-FB7578D74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741" y="1015601"/>
            <a:ext cx="10817905" cy="49857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2400" dirty="0"/>
              <a:t>Shunt </a:t>
            </a:r>
            <a:r>
              <a:rPr lang="pt-PT" sz="2400" dirty="0" err="1"/>
              <a:t>reactors</a:t>
            </a:r>
            <a:r>
              <a:rPr lang="pt-PT" sz="2400" dirty="0"/>
              <a:t> </a:t>
            </a:r>
            <a:r>
              <a:rPr lang="pt-PT" sz="2400" dirty="0" err="1"/>
              <a:t>operated</a:t>
            </a:r>
            <a:r>
              <a:rPr lang="pt-PT" sz="2400" dirty="0"/>
              <a:t> </a:t>
            </a:r>
            <a:r>
              <a:rPr lang="pt-PT" sz="2400" dirty="0" err="1"/>
              <a:t>manually</a:t>
            </a:r>
            <a:r>
              <a:rPr lang="pt-PT" sz="2400" dirty="0"/>
              <a:t> – </a:t>
            </a:r>
            <a:r>
              <a:rPr lang="pt-PT" sz="2400" dirty="0" err="1"/>
              <a:t>requiring</a:t>
            </a:r>
            <a:r>
              <a:rPr lang="pt-PT" sz="2400" dirty="0"/>
              <a:t> </a:t>
            </a:r>
            <a:r>
              <a:rPr lang="pt-PT" sz="2400" dirty="0" err="1"/>
              <a:t>processing</a:t>
            </a:r>
            <a:r>
              <a:rPr lang="pt-PT" sz="2400" dirty="0"/>
              <a:t> time – </a:t>
            </a:r>
            <a:r>
              <a:rPr lang="pt-PT" sz="2400" dirty="0" err="1"/>
              <a:t>and</a:t>
            </a:r>
            <a:r>
              <a:rPr lang="pt-PT" sz="2400" dirty="0"/>
              <a:t> </a:t>
            </a:r>
            <a:r>
              <a:rPr lang="pt-PT" sz="2400" dirty="0" err="1"/>
              <a:t>not</a:t>
            </a:r>
            <a:r>
              <a:rPr lang="pt-PT" sz="2400" dirty="0"/>
              <a:t> </a:t>
            </a:r>
            <a:r>
              <a:rPr lang="pt-PT" sz="2400" dirty="0" err="1"/>
              <a:t>re-connected</a:t>
            </a:r>
            <a:endParaRPr lang="pt-PT" sz="2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8C80D77-F84B-4AAC-A2D9-BF73373332A3}"/>
              </a:ext>
            </a:extLst>
          </p:cNvPr>
          <p:cNvSpPr txBox="1"/>
          <p:nvPr/>
        </p:nvSpPr>
        <p:spPr>
          <a:xfrm>
            <a:off x="7453427" y="1942410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20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18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Loss of reactive power absorption of generators in Spain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06750CB-C684-4F77-B66F-61A99A9A5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52" t="-1300" b="36221"/>
          <a:stretch/>
        </p:blipFill>
        <p:spPr>
          <a:xfrm>
            <a:off x="5914767" y="1053177"/>
            <a:ext cx="4885037" cy="353847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907468" y="63485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02B8AD4-769E-4B60-9E93-63C6E6520690}"/>
              </a:ext>
            </a:extLst>
          </p:cNvPr>
          <p:cNvSpPr txBox="1"/>
          <p:nvPr/>
        </p:nvSpPr>
        <p:spPr>
          <a:xfrm>
            <a:off x="7901581" y="1431663"/>
            <a:ext cx="270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Simplified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Root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Cause </a:t>
            </a:r>
            <a:r>
              <a:rPr lang="pt-PT" dirty="0" err="1">
                <a:solidFill>
                  <a:schemeClr val="accent1">
                    <a:lumMod val="50000"/>
                  </a:schemeClr>
                </a:solidFill>
              </a:rPr>
              <a:t>Tree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D33CD8-75E0-4B8F-8017-8AEA676D3453}"/>
              </a:ext>
            </a:extLst>
          </p:cNvPr>
          <p:cNvSpPr txBox="1"/>
          <p:nvPr/>
        </p:nvSpPr>
        <p:spPr>
          <a:xfrm>
            <a:off x="6392564" y="4508997"/>
            <a:ext cx="51898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Akko Pro Condensed"/>
              </a:rPr>
              <a:t>Voltages in a set of 400 kV PMUs. Particularly steep rise registered in PMU TAB4LIT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Akko Pro Condensed"/>
              </a:rPr>
              <a:t>(Andalusia, southern Spain), colored black in the figure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DB7663-1978-43D7-8A43-F616030E4E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253" y="5007878"/>
            <a:ext cx="3842291" cy="157632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6A4EAEB-E420-4B20-87FE-56E465323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687573"/>
            <a:ext cx="4747761" cy="43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58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19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Restauration Process – Portugal: without interconnections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EFE9AB3-4385-4E30-A13B-2202C6C982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9" r="53731"/>
          <a:stretch/>
        </p:blipFill>
        <p:spPr>
          <a:xfrm>
            <a:off x="378944" y="1100154"/>
            <a:ext cx="5595631" cy="499536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7FE35A9-235A-42E0-A080-413AEBA08E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798" r="1053"/>
          <a:stretch/>
        </p:blipFill>
        <p:spPr>
          <a:xfrm>
            <a:off x="6046573" y="1100153"/>
            <a:ext cx="5684109" cy="499536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41B1D5C-2D78-44E7-91B3-1A67B9400C93}"/>
              </a:ext>
            </a:extLst>
          </p:cNvPr>
          <p:cNvSpPr txBox="1"/>
          <p:nvPr/>
        </p:nvSpPr>
        <p:spPr>
          <a:xfrm>
            <a:off x="6524365" y="5984086"/>
            <a:ext cx="477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120 MW (2%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FC06C53-5770-4D0F-AD4B-D795692AA9A8}"/>
              </a:ext>
            </a:extLst>
          </p:cNvPr>
          <p:cNvSpPr txBox="1"/>
          <p:nvPr/>
        </p:nvSpPr>
        <p:spPr>
          <a:xfrm>
            <a:off x="244099" y="64429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</p:spTree>
    <p:extLst>
      <p:ext uri="{BB962C8B-B14F-4D97-AF65-F5344CB8AC3E}">
        <p14:creationId xmlns:p14="http://schemas.microsoft.com/office/powerpoint/2010/main" val="125360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20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Restauration Process – Portugal: with interconnections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EFE9AB3-4385-4E30-A13B-2202C6C982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" r="54054" b="1305"/>
          <a:stretch/>
        </p:blipFill>
        <p:spPr>
          <a:xfrm>
            <a:off x="403656" y="1142594"/>
            <a:ext cx="5577015" cy="488013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2B53089-9BE4-463D-A4B4-8AECB5F5BD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7" r="954" b="2831"/>
          <a:stretch/>
        </p:blipFill>
        <p:spPr>
          <a:xfrm>
            <a:off x="5988904" y="1142594"/>
            <a:ext cx="5733534" cy="480469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B33D5A8-E59F-4540-8F50-C677C24289B5}"/>
              </a:ext>
            </a:extLst>
          </p:cNvPr>
          <p:cNvSpPr txBox="1"/>
          <p:nvPr/>
        </p:nvSpPr>
        <p:spPr>
          <a:xfrm>
            <a:off x="6590273" y="6000562"/>
            <a:ext cx="4876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715 MW (12%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69F88A-D823-4011-8F95-58A38AA83855}"/>
              </a:ext>
            </a:extLst>
          </p:cNvPr>
          <p:cNvSpPr txBox="1"/>
          <p:nvPr/>
        </p:nvSpPr>
        <p:spPr>
          <a:xfrm>
            <a:off x="609600" y="6008800"/>
            <a:ext cx="480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457 MW (8%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FDB92B-DD3C-40B9-BCB7-6917E842B805}"/>
              </a:ext>
            </a:extLst>
          </p:cNvPr>
          <p:cNvSpPr txBox="1"/>
          <p:nvPr/>
        </p:nvSpPr>
        <p:spPr>
          <a:xfrm>
            <a:off x="244099" y="64429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224BE5-DBF8-4272-A9C8-7A2C0D1DEC03}"/>
              </a:ext>
            </a:extLst>
          </p:cNvPr>
          <p:cNvSpPr txBox="1"/>
          <p:nvPr/>
        </p:nvSpPr>
        <p:spPr>
          <a:xfrm>
            <a:off x="1162311" y="1276956"/>
            <a:ext cx="4679091" cy="1107996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7030A0"/>
                </a:solidFill>
              </a:rPr>
              <a:t>With</a:t>
            </a:r>
            <a:r>
              <a:rPr lang="pt-PT" sz="2200" b="1" dirty="0">
                <a:solidFill>
                  <a:srgbClr val="7030A0"/>
                </a:solidFill>
              </a:rPr>
              <a:t> </a:t>
            </a:r>
            <a:r>
              <a:rPr lang="pt-PT" sz="2200" b="1" dirty="0" err="1">
                <a:solidFill>
                  <a:srgbClr val="7030A0"/>
                </a:solidFill>
              </a:rPr>
              <a:t>interconnections</a:t>
            </a:r>
            <a:endParaRPr lang="pt-PT" sz="2200" b="1" dirty="0">
              <a:solidFill>
                <a:srgbClr val="7030A0"/>
              </a:solidFill>
            </a:endParaRPr>
          </a:p>
          <a:p>
            <a:pPr algn="ctr"/>
            <a:endParaRPr lang="pt-PT" sz="2200" b="1" dirty="0">
              <a:solidFill>
                <a:srgbClr val="7030A0"/>
              </a:solidFill>
            </a:endParaRPr>
          </a:p>
          <a:p>
            <a:pPr algn="ctr"/>
            <a:r>
              <a:rPr lang="pt-PT" sz="2200" b="1" dirty="0">
                <a:solidFill>
                  <a:srgbClr val="7030A0"/>
                </a:solidFill>
              </a:rPr>
              <a:t> </a:t>
            </a:r>
            <a:r>
              <a:rPr lang="pt-PT" sz="2200" b="1" dirty="0" err="1">
                <a:solidFill>
                  <a:srgbClr val="7030A0"/>
                </a:solidFill>
              </a:rPr>
              <a:t>The</a:t>
            </a:r>
            <a:r>
              <a:rPr lang="pt-PT" sz="2200" b="1" dirty="0">
                <a:solidFill>
                  <a:srgbClr val="7030A0"/>
                </a:solidFill>
              </a:rPr>
              <a:t> </a:t>
            </a:r>
            <a:r>
              <a:rPr lang="pt-PT" sz="2200" b="1" dirty="0" err="1">
                <a:solidFill>
                  <a:srgbClr val="7030A0"/>
                </a:solidFill>
              </a:rPr>
              <a:t>restoration</a:t>
            </a:r>
            <a:r>
              <a:rPr lang="pt-PT" sz="2200" b="1" dirty="0">
                <a:solidFill>
                  <a:srgbClr val="7030A0"/>
                </a:solidFill>
              </a:rPr>
              <a:t> </a:t>
            </a:r>
            <a:r>
              <a:rPr lang="pt-PT" sz="2200" b="1" dirty="0" err="1">
                <a:solidFill>
                  <a:srgbClr val="7030A0"/>
                </a:solidFill>
              </a:rPr>
              <a:t>starts</a:t>
            </a:r>
            <a:r>
              <a:rPr lang="pt-PT" sz="2200" b="1" dirty="0">
                <a:solidFill>
                  <a:srgbClr val="7030A0"/>
                </a:solidFill>
              </a:rPr>
              <a:t> to evolve </a:t>
            </a:r>
            <a:r>
              <a:rPr lang="pt-PT" sz="2200" b="1" dirty="0" err="1">
                <a:solidFill>
                  <a:srgbClr val="7030A0"/>
                </a:solidFill>
              </a:rPr>
              <a:t>faster</a:t>
            </a:r>
            <a:endParaRPr lang="pt-PT" sz="2200" b="1" dirty="0">
              <a:solidFill>
                <a:srgbClr val="7030A0"/>
              </a:solidFill>
            </a:endParaRPr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75BC388D-B027-4999-B32B-48343713757B}"/>
              </a:ext>
            </a:extLst>
          </p:cNvPr>
          <p:cNvSpPr/>
          <p:nvPr/>
        </p:nvSpPr>
        <p:spPr>
          <a:xfrm>
            <a:off x="3281082" y="1687330"/>
            <a:ext cx="505610" cy="356624"/>
          </a:xfrm>
          <a:prstGeom prst="downArrow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545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21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Restauration Process – Portugal: 100% grid restoration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EFE9AB3-4385-4E30-A13B-2202C6C982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" r="52492"/>
          <a:stretch/>
        </p:blipFill>
        <p:spPr>
          <a:xfrm>
            <a:off x="420132" y="1108815"/>
            <a:ext cx="5744550" cy="485255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B51CB42-E859-4626-9173-6BA41766EE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9" r="1200"/>
          <a:stretch/>
        </p:blipFill>
        <p:spPr>
          <a:xfrm>
            <a:off x="6132654" y="1113210"/>
            <a:ext cx="5622661" cy="485255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DFDC375-D462-47D0-A51A-D13C08F0CB9C}"/>
              </a:ext>
            </a:extLst>
          </p:cNvPr>
          <p:cNvSpPr txBox="1"/>
          <p:nvPr/>
        </p:nvSpPr>
        <p:spPr>
          <a:xfrm>
            <a:off x="6540843" y="6008800"/>
            <a:ext cx="51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4 237 MW – </a:t>
            </a:r>
            <a:r>
              <a:rPr lang="pt-PT" dirty="0" err="1"/>
              <a:t>Transmission</a:t>
            </a:r>
            <a:r>
              <a:rPr lang="pt-PT" dirty="0"/>
              <a:t> </a:t>
            </a:r>
            <a:r>
              <a:rPr lang="pt-PT" dirty="0" err="1"/>
              <a:t>grid</a:t>
            </a:r>
            <a:r>
              <a:rPr lang="pt-PT" dirty="0"/>
              <a:t> </a:t>
            </a:r>
            <a:r>
              <a:rPr lang="pt-PT" dirty="0" err="1"/>
              <a:t>restoration</a:t>
            </a:r>
            <a:r>
              <a:rPr lang="pt-PT" dirty="0"/>
              <a:t> </a:t>
            </a:r>
            <a:r>
              <a:rPr lang="pt-PT" dirty="0" err="1"/>
              <a:t>completed</a:t>
            </a:r>
            <a:endParaRPr lang="pt-PT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5455269-F5BC-4F35-8981-AFEC88F56BC8}"/>
              </a:ext>
            </a:extLst>
          </p:cNvPr>
          <p:cNvSpPr txBox="1"/>
          <p:nvPr/>
        </p:nvSpPr>
        <p:spPr>
          <a:xfrm>
            <a:off x="527222" y="5992968"/>
            <a:ext cx="512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1 244 MW (21%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606C8D-52C9-4AF2-8E86-08520BC348A1}"/>
              </a:ext>
            </a:extLst>
          </p:cNvPr>
          <p:cNvSpPr txBox="1"/>
          <p:nvPr/>
        </p:nvSpPr>
        <p:spPr>
          <a:xfrm>
            <a:off x="244099" y="64429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</p:spTree>
    <p:extLst>
      <p:ext uri="{BB962C8B-B14F-4D97-AF65-F5344CB8AC3E}">
        <p14:creationId xmlns:p14="http://schemas.microsoft.com/office/powerpoint/2010/main" val="3090091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D5101174-689D-44ED-9BDB-A7B9B3A4D0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52229"/>
          <a:stretch/>
        </p:blipFill>
        <p:spPr>
          <a:xfrm>
            <a:off x="329515" y="1126209"/>
            <a:ext cx="5824151" cy="486195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22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7" y="202409"/>
            <a:ext cx="86978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Restauration Process – Spain: support from interconnections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F8A578C-0CE7-445B-8263-1F4C704920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49"/>
          <a:stretch/>
        </p:blipFill>
        <p:spPr>
          <a:xfrm>
            <a:off x="6139975" y="1131688"/>
            <a:ext cx="5651157" cy="486195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9C5D665-9A9B-42CF-944B-3AF4E8F926CF}"/>
              </a:ext>
            </a:extLst>
          </p:cNvPr>
          <p:cNvSpPr txBox="1"/>
          <p:nvPr/>
        </p:nvSpPr>
        <p:spPr>
          <a:xfrm>
            <a:off x="6549081" y="5929496"/>
            <a:ext cx="5082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1 952 MW  (7%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3D0847A-E2AC-4C22-B668-84E7BF09E2F2}"/>
              </a:ext>
            </a:extLst>
          </p:cNvPr>
          <p:cNvSpPr txBox="1"/>
          <p:nvPr/>
        </p:nvSpPr>
        <p:spPr>
          <a:xfrm>
            <a:off x="244099" y="64429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</p:spTree>
    <p:extLst>
      <p:ext uri="{BB962C8B-B14F-4D97-AF65-F5344CB8AC3E}">
        <p14:creationId xmlns:p14="http://schemas.microsoft.com/office/powerpoint/2010/main" val="1272824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95EB91E2-9363-46A2-8D28-96A74793D3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471"/>
          <a:stretch/>
        </p:blipFill>
        <p:spPr>
          <a:xfrm>
            <a:off x="326479" y="1127027"/>
            <a:ext cx="5672834" cy="487127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23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7" y="202409"/>
            <a:ext cx="8780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Restauration Process – Spain: support from interconnections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96E323-1F81-4586-A0C9-34B400AD4EDD}"/>
              </a:ext>
            </a:extLst>
          </p:cNvPr>
          <p:cNvSpPr txBox="1"/>
          <p:nvPr/>
        </p:nvSpPr>
        <p:spPr>
          <a:xfrm>
            <a:off x="7139604" y="1500657"/>
            <a:ext cx="3426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D01347-0BF3-4DBD-8534-1EFE25F1F3F6}"/>
              </a:ext>
            </a:extLst>
          </p:cNvPr>
          <p:cNvSpPr txBox="1"/>
          <p:nvPr/>
        </p:nvSpPr>
        <p:spPr>
          <a:xfrm>
            <a:off x="244099" y="6442901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92353885-A9E9-40AC-8958-374388BCA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71"/>
          <a:stretch/>
        </p:blipFill>
        <p:spPr>
          <a:xfrm>
            <a:off x="6137190" y="1109625"/>
            <a:ext cx="5672834" cy="48712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FDAE119-68A7-405A-9A03-6DF35256FC40}"/>
              </a:ext>
            </a:extLst>
          </p:cNvPr>
          <p:cNvSpPr txBox="1"/>
          <p:nvPr/>
        </p:nvSpPr>
        <p:spPr>
          <a:xfrm>
            <a:off x="6466700" y="5939145"/>
            <a:ext cx="514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8 827 MW (33%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40DE3DB-E244-4959-856C-2A4498C5EBE7}"/>
              </a:ext>
            </a:extLst>
          </p:cNvPr>
          <p:cNvSpPr txBox="1"/>
          <p:nvPr/>
        </p:nvSpPr>
        <p:spPr>
          <a:xfrm>
            <a:off x="469637" y="5951136"/>
            <a:ext cx="514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8 612 MW (32%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day’s</a:t>
            </a:r>
            <a:r>
              <a:rPr lang="pt-PT" dirty="0"/>
              <a:t> </a:t>
            </a:r>
            <a:r>
              <a:rPr lang="pt-PT" dirty="0" err="1"/>
              <a:t>peak</a:t>
            </a:r>
            <a:r>
              <a:rPr lang="pt-PT" dirty="0"/>
              <a:t> </a:t>
            </a:r>
            <a:r>
              <a:rPr lang="pt-PT" dirty="0" err="1"/>
              <a:t>demand</a:t>
            </a:r>
            <a:r>
              <a:rPr lang="pt-P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3074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24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Topics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3C2BDD25-F54B-4BE0-9FC0-06BFCC70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237"/>
            <a:ext cx="10515600" cy="4985726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System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Conditions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Significance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of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incident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Power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system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fundamentals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Iberian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Blackout</a:t>
            </a: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incident</a:t>
            </a:r>
            <a:endParaRPr lang="pt-PT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Restauration</a:t>
            </a:r>
            <a:r>
              <a:rPr lang="pt-PT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2000" dirty="0" err="1">
                <a:solidFill>
                  <a:schemeClr val="bg1">
                    <a:lumMod val="75000"/>
                  </a:schemeClr>
                </a:solidFill>
              </a:rPr>
              <a:t>process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pt-PT" dirty="0" err="1"/>
              <a:t>Conclusions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87855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734908"/>
            <a:ext cx="12192000" cy="123092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Número do Diapositivo 41"/>
          <p:cNvSpPr>
            <a:spLocks noGrp="1"/>
          </p:cNvSpPr>
          <p:nvPr>
            <p:ph type="sldNum" sz="quarter" idx="4294967295"/>
          </p:nvPr>
        </p:nvSpPr>
        <p:spPr>
          <a:xfrm>
            <a:off x="9526465" y="6468653"/>
            <a:ext cx="2228850" cy="254174"/>
          </a:xfrm>
          <a:prstGeom prst="rect">
            <a:avLst/>
          </a:prstGeom>
        </p:spPr>
        <p:txBody>
          <a:bodyPr/>
          <a:lstStyle/>
          <a:p>
            <a:pPr algn="r"/>
            <a:fld id="{C6699BCF-D366-42DF-93F6-A4A9740904A7}" type="slidenum">
              <a:rPr lang="pt-PT" sz="1200" smtClean="0"/>
              <a:pPr algn="r"/>
              <a:t>25</a:t>
            </a:fld>
            <a:endParaRPr lang="pt-PT" sz="1200" dirty="0"/>
          </a:p>
        </p:txBody>
      </p:sp>
      <p:sp>
        <p:nvSpPr>
          <p:cNvPr id="11" name="Retângulo 10"/>
          <p:cNvSpPr/>
          <p:nvPr/>
        </p:nvSpPr>
        <p:spPr>
          <a:xfrm>
            <a:off x="413238" y="202409"/>
            <a:ext cx="8618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9925"/>
                </a:solidFill>
                <a:latin typeface="+mj-lt"/>
              </a:rPr>
              <a:t>Conclusions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34" y="215780"/>
            <a:ext cx="1797421" cy="510368"/>
          </a:xfrm>
          <a:prstGeom prst="rect">
            <a:avLst/>
          </a:prstGeom>
        </p:spPr>
      </p:pic>
      <p:cxnSp>
        <p:nvCxnSpPr>
          <p:cNvPr id="40" name="Conexão reta 39"/>
          <p:cNvCxnSpPr/>
          <p:nvPr/>
        </p:nvCxnSpPr>
        <p:spPr>
          <a:xfrm>
            <a:off x="413238" y="835269"/>
            <a:ext cx="11342077" cy="0"/>
          </a:xfrm>
          <a:prstGeom prst="line">
            <a:avLst/>
          </a:prstGeom>
          <a:ln w="1270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3C7A65DB-E2F6-4E3C-A12E-84D1C1B517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263" t="14408" r="4835" b="54686"/>
          <a:stretch/>
        </p:blipFill>
        <p:spPr>
          <a:xfrm>
            <a:off x="288323" y="4385457"/>
            <a:ext cx="5624662" cy="147052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5CC2F38-11C3-40FD-99BB-388E0E31C513}"/>
              </a:ext>
            </a:extLst>
          </p:cNvPr>
          <p:cNvSpPr txBox="1"/>
          <p:nvPr/>
        </p:nvSpPr>
        <p:spPr>
          <a:xfrm>
            <a:off x="413238" y="938910"/>
            <a:ext cx="1134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power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system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is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governed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by</a:t>
            </a:r>
            <a:r>
              <a:rPr lang="pt-PT" sz="3200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3200" u="sng" dirty="0" err="1">
                <a:solidFill>
                  <a:schemeClr val="accent1">
                    <a:lumMod val="50000"/>
                  </a:schemeClr>
                </a:solidFill>
              </a:rPr>
              <a:t>Physics</a:t>
            </a:r>
            <a:endParaRPr lang="pt-PT" sz="32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8939D7A-893A-4B80-9E4D-A2675A5DAC3E}"/>
              </a:ext>
            </a:extLst>
          </p:cNvPr>
          <p:cNvSpPr txBox="1"/>
          <p:nvPr/>
        </p:nvSpPr>
        <p:spPr>
          <a:xfrm>
            <a:off x="825089" y="6347814"/>
            <a:ext cx="1402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err="1"/>
              <a:t>Source</a:t>
            </a:r>
            <a:r>
              <a:rPr lang="pt-PT" sz="1400" dirty="0"/>
              <a:t>: ENTSO-E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5D122E6-28AD-49DD-BB23-32F772B0D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71" t="45399" r="2746" b="23403"/>
          <a:stretch/>
        </p:blipFill>
        <p:spPr>
          <a:xfrm>
            <a:off x="5852880" y="4344267"/>
            <a:ext cx="6001291" cy="148444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32B2E57-BCDC-461D-B982-E68A85DB22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616" b="34487"/>
          <a:stretch/>
        </p:blipFill>
        <p:spPr>
          <a:xfrm>
            <a:off x="1495815" y="1887893"/>
            <a:ext cx="8714129" cy="17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91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8477" y="0"/>
            <a:ext cx="6793523" cy="6858000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5398478" y="2749704"/>
            <a:ext cx="679352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9" y="5005811"/>
            <a:ext cx="1599651" cy="45421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04445" y="5627078"/>
            <a:ext cx="26289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Rua Dom Cristóvão da Gama, 1 - 3º</a:t>
            </a:r>
          </a:p>
          <a:p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1400 - 113 Lisboa </a:t>
            </a:r>
            <a:b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Portugal </a:t>
            </a:r>
            <a:b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Telefone:</a:t>
            </a:r>
            <a:r>
              <a:rPr lang="pt-PT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213 033 200 </a:t>
            </a:r>
            <a:b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E-mail geral: </a:t>
            </a: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erse@erse.pt</a:t>
            </a:r>
            <a:r>
              <a:rPr lang="pt-PT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64422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DF7EB1899866E4D9AFAA850CBAF8C35" ma:contentTypeVersion="2" ma:contentTypeDescription="Criar um novo documento." ma:contentTypeScope="" ma:versionID="8b7a9f220db40574a07b0246516a04b8">
  <xsd:schema xmlns:xsd="http://www.w3.org/2001/XMLSchema" xmlns:xs="http://www.w3.org/2001/XMLSchema" xmlns:p="http://schemas.microsoft.com/office/2006/metadata/properties" xmlns:ns1="http://schemas.microsoft.com/sharepoint/v3" xmlns:ns2="fbdda4c7-9551-45d7-af4a-300605dc3164" targetNamespace="http://schemas.microsoft.com/office/2006/metadata/properties" ma:root="true" ma:fieldsID="5a2950d99f3afb30a447f7dbd238409b" ns1:_="" ns2:_="">
    <xsd:import namespace="http://schemas.microsoft.com/sharepoint/v3"/>
    <xsd:import namespace="fbdda4c7-9551-45d7-af4a-300605dc316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Vis_x00ed_v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de Início do Agendamento" ma:description="A Data de Início de Fim é uma coluna de site criada pela funcionalidade Publicação. É utilizada para indicar a data e a hora em que esta página será mostrada aos visitantes do site pela primeira vez." ma:hidden="true" ma:internalName="PublishingStartDate">
      <xsd:simpleType>
        <xsd:restriction base="dms:Unknown"/>
      </xsd:simpleType>
    </xsd:element>
    <xsd:element name="PublishingExpirationDate" ma:index="9" nillable="true" ma:displayName="Data de Fim do Agendamento" ma:description="A Data de Fim do Agendamento é uma coluna de site criada pela funcionalidade Publicação. É utilizada para indicar a data e a hora em que esta página deixará de ser mostrada aos visitantes do site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dda4c7-9551-45d7-af4a-300605dc3164" elementFormDefault="qualified">
    <xsd:import namespace="http://schemas.microsoft.com/office/2006/documentManagement/types"/>
    <xsd:import namespace="http://schemas.microsoft.com/office/infopath/2007/PartnerControls"/>
    <xsd:element name="Vis_x00ed_vel" ma:index="10" nillable="true" ma:displayName="Visível" ma:default="1" ma:internalName="Vis_x00ed_vel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is_x00ed_vel xmlns="fbdda4c7-9551-45d7-af4a-300605dc3164">true</Vis_x00ed_vel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00230D-6FBA-4B48-AED9-D34BE3772C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bdda4c7-9551-45d7-af4a-300605dc31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86605F-2CDB-42DA-8CCB-0500C3C82F12}">
  <ds:schemaRefs>
    <ds:schemaRef ds:uri="http://schemas.microsoft.com/office/2006/metadata/properties"/>
    <ds:schemaRef ds:uri="http://schemas.microsoft.com/office/infopath/2007/PartnerControls"/>
    <ds:schemaRef ds:uri="fbdda4c7-9551-45d7-af4a-300605dc3164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5F3162B-2BEE-4172-AD2D-508E334CDD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9977</TotalTime>
  <Words>1217</Words>
  <Application>Microsoft Office PowerPoint</Application>
  <PresentationFormat>Ecrã Panorâmico</PresentationFormat>
  <Paragraphs>193</Paragraphs>
  <Slides>26</Slides>
  <Notes>24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3" baseType="lpstr">
      <vt:lpstr>Akko Pro Condensed</vt:lpstr>
      <vt:lpstr>Arial</vt:lpstr>
      <vt:lpstr>Calibri</vt:lpstr>
      <vt:lpstr>Calibri Light</vt:lpstr>
      <vt:lpstr>Cambria Math</vt:lpstr>
      <vt:lpstr>Wingdings</vt:lpstr>
      <vt:lpstr>Tema do Office</vt:lpstr>
      <vt:lpstr>Iberian Blackout 2025  ICER - Reliability Working Group Webinar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ERSE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Miguel Alves</cp:lastModifiedBy>
  <cp:revision>432</cp:revision>
  <cp:lastPrinted>2019-11-29T13:54:48Z</cp:lastPrinted>
  <dcterms:created xsi:type="dcterms:W3CDTF">2019-09-26T13:49:20Z</dcterms:created>
  <dcterms:modified xsi:type="dcterms:W3CDTF">2026-06-05T08:39:32Z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0x010100EDF7EB1899866E4D9AFAA850CBAF8C35</vt:lpwstr>
  </property>
</Properties>
</file>